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68" r:id="rId2"/>
    <p:sldId id="269" r:id="rId3"/>
    <p:sldId id="289" r:id="rId4"/>
    <p:sldId id="290" r:id="rId5"/>
    <p:sldId id="313" r:id="rId6"/>
    <p:sldId id="279" r:id="rId7"/>
    <p:sldId id="314" r:id="rId8"/>
    <p:sldId id="300" r:id="rId9"/>
    <p:sldId id="315" r:id="rId10"/>
    <p:sldId id="301" r:id="rId11"/>
    <p:sldId id="316" r:id="rId12"/>
    <p:sldId id="310" r:id="rId13"/>
    <p:sldId id="312" r:id="rId14"/>
    <p:sldId id="320" r:id="rId15"/>
    <p:sldId id="278" r:id="rId16"/>
    <p:sldId id="307" r:id="rId17"/>
    <p:sldId id="308" r:id="rId18"/>
    <p:sldId id="309" r:id="rId19"/>
    <p:sldId id="306" r:id="rId20"/>
    <p:sldId id="317" r:id="rId21"/>
    <p:sldId id="285" r:id="rId22"/>
    <p:sldId id="302" r:id="rId23"/>
    <p:sldId id="304" r:id="rId24"/>
    <p:sldId id="305" r:id="rId25"/>
    <p:sldId id="319" r:id="rId26"/>
    <p:sldId id="286" r:id="rId27"/>
    <p:sldId id="318"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7" autoAdjust="0"/>
    <p:restoredTop sz="65242"/>
  </p:normalViewPr>
  <p:slideViewPr>
    <p:cSldViewPr snapToGrid="0">
      <p:cViewPr varScale="1">
        <p:scale>
          <a:sx n="97" d="100"/>
          <a:sy n="97" d="100"/>
        </p:scale>
        <p:origin x="2168" y="18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15" d="100"/>
          <a:sy n="115" d="100"/>
        </p:scale>
        <p:origin x="4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19B527-9064-D249-A15D-61E8675F805D}"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8B083361-BD66-884E-A032-7A2D12714674}">
      <dgm:prSet/>
      <dgm:spPr/>
      <dgm:t>
        <a:bodyPr/>
        <a:lstStyle/>
        <a:p>
          <a:r>
            <a:rPr lang="en-US" dirty="0"/>
            <a:t>John arrives at the construction jobsite with the Back Button he charge overnight at home. He attaches it to his shirt collar, inserts the earpiece, and clips on the earlobe sensor.</a:t>
          </a:r>
        </a:p>
      </dgm:t>
    </dgm:pt>
    <dgm:pt modelId="{A9ABF59A-46CB-0740-A530-3302361237A9}" type="parTrans" cxnId="{A1C9215E-DB6A-A244-A50B-447BD058C2D3}">
      <dgm:prSet/>
      <dgm:spPr/>
      <dgm:t>
        <a:bodyPr/>
        <a:lstStyle/>
        <a:p>
          <a:endParaRPr lang="en-US">
            <a:solidFill>
              <a:schemeClr val="bg1"/>
            </a:solidFill>
          </a:endParaRPr>
        </a:p>
      </dgm:t>
    </dgm:pt>
    <dgm:pt modelId="{5818A5C6-28E1-5743-A2B1-5370B7FD053F}" type="sibTrans" cxnId="{A1C9215E-DB6A-A244-A50B-447BD058C2D3}">
      <dgm:prSet/>
      <dgm:spPr/>
      <dgm:t>
        <a:bodyPr/>
        <a:lstStyle/>
        <a:p>
          <a:endParaRPr lang="en-US">
            <a:solidFill>
              <a:schemeClr val="bg1"/>
            </a:solidFill>
          </a:endParaRPr>
        </a:p>
      </dgm:t>
    </dgm:pt>
    <dgm:pt modelId="{92255873-9862-0244-903F-65B644570689}">
      <dgm:prSet/>
      <dgm:spPr/>
      <dgm:t>
        <a:bodyPr/>
        <a:lstStyle/>
        <a:p>
          <a:r>
            <a:rPr lang="en-US" dirty="0"/>
            <a:t>While working in a loud area of the jobsite, he falls 15 ft. into an unattended room. His fall and serious injuries go unnoticed.</a:t>
          </a:r>
        </a:p>
      </dgm:t>
    </dgm:pt>
    <dgm:pt modelId="{44026013-74C2-8B4D-B012-ADD191A3DAE6}" type="parTrans" cxnId="{B6B0F91E-9D6C-AA4F-A153-59F063E3D681}">
      <dgm:prSet/>
      <dgm:spPr/>
      <dgm:t>
        <a:bodyPr/>
        <a:lstStyle/>
        <a:p>
          <a:endParaRPr lang="en-US">
            <a:solidFill>
              <a:schemeClr val="bg1"/>
            </a:solidFill>
          </a:endParaRPr>
        </a:p>
      </dgm:t>
    </dgm:pt>
    <dgm:pt modelId="{E9A19B36-5C3E-3D4C-B66B-659E37272ACA}" type="sibTrans" cxnId="{B6B0F91E-9D6C-AA4F-A153-59F063E3D681}">
      <dgm:prSet/>
      <dgm:spPr/>
      <dgm:t>
        <a:bodyPr/>
        <a:lstStyle/>
        <a:p>
          <a:endParaRPr lang="en-US">
            <a:solidFill>
              <a:schemeClr val="bg1"/>
            </a:solidFill>
          </a:endParaRPr>
        </a:p>
      </dgm:t>
    </dgm:pt>
    <dgm:pt modelId="{903D5D4D-4259-E94F-84E5-D13F97078A12}">
      <dgm:prSet/>
      <dgm:spPr/>
      <dgm:t>
        <a:bodyPr/>
        <a:lstStyle/>
        <a:p>
          <a:r>
            <a:rPr lang="en-US" dirty="0"/>
            <a:t>He presses and holds the Back Button device for 10 seconds, activating the emergency beacon feature.</a:t>
          </a:r>
        </a:p>
      </dgm:t>
    </dgm:pt>
    <dgm:pt modelId="{D85B7F71-9A60-1B47-A32A-554B622E0F2C}" type="parTrans" cxnId="{83183E53-5F59-464E-8B90-58EC87BFE0EA}">
      <dgm:prSet/>
      <dgm:spPr/>
      <dgm:t>
        <a:bodyPr/>
        <a:lstStyle/>
        <a:p>
          <a:endParaRPr lang="en-US">
            <a:solidFill>
              <a:schemeClr val="bg1"/>
            </a:solidFill>
          </a:endParaRPr>
        </a:p>
      </dgm:t>
    </dgm:pt>
    <dgm:pt modelId="{CC5BE709-6A46-B74F-B5BB-49E7CA858A98}" type="sibTrans" cxnId="{83183E53-5F59-464E-8B90-58EC87BFE0EA}">
      <dgm:prSet/>
      <dgm:spPr/>
      <dgm:t>
        <a:bodyPr/>
        <a:lstStyle/>
        <a:p>
          <a:endParaRPr lang="en-US">
            <a:solidFill>
              <a:schemeClr val="bg1"/>
            </a:solidFill>
          </a:endParaRPr>
        </a:p>
      </dgm:t>
    </dgm:pt>
    <dgm:pt modelId="{C3768488-79F1-FD44-83CE-2B917E91F300}">
      <dgm:prSet/>
      <dgm:spPr/>
      <dgm:t>
        <a:bodyPr/>
        <a:lstStyle/>
        <a:p>
          <a:r>
            <a:rPr lang="en-US" dirty="0"/>
            <a:t>Managers and nearby workers are notified of the situation via an automated alert in their earpiece. John's beacon is now sounding a high dB alarm and strobing bright red.</a:t>
          </a:r>
        </a:p>
      </dgm:t>
    </dgm:pt>
    <dgm:pt modelId="{B2060FC8-9301-FC40-A17A-5D65673007A4}" type="parTrans" cxnId="{7F5576C2-3E7C-F049-89AC-233F57D2AA86}">
      <dgm:prSet/>
      <dgm:spPr/>
      <dgm:t>
        <a:bodyPr/>
        <a:lstStyle/>
        <a:p>
          <a:endParaRPr lang="en-US">
            <a:solidFill>
              <a:schemeClr val="bg1"/>
            </a:solidFill>
          </a:endParaRPr>
        </a:p>
      </dgm:t>
    </dgm:pt>
    <dgm:pt modelId="{0D975577-AC63-D241-87A8-070112C7BD9B}" type="sibTrans" cxnId="{7F5576C2-3E7C-F049-89AC-233F57D2AA86}">
      <dgm:prSet/>
      <dgm:spPr/>
      <dgm:t>
        <a:bodyPr/>
        <a:lstStyle/>
        <a:p>
          <a:endParaRPr lang="en-US">
            <a:solidFill>
              <a:schemeClr val="bg1"/>
            </a:solidFill>
          </a:endParaRPr>
        </a:p>
      </dgm:t>
    </dgm:pt>
    <dgm:pt modelId="{E74DC361-6223-774D-9B72-6A65AECB9240}">
      <dgm:prSet/>
      <dgm:spPr/>
      <dgm:t>
        <a:bodyPr/>
        <a:lstStyle/>
        <a:p>
          <a:r>
            <a:rPr lang="en-US" dirty="0"/>
            <a:t>He works the majority of the day, receiving notifications and communications from his team through his earpiece.</a:t>
          </a:r>
        </a:p>
      </dgm:t>
    </dgm:pt>
    <dgm:pt modelId="{BADB75D7-27D7-3142-A74F-DB8D637E447C}" type="parTrans" cxnId="{5F69E087-64F7-0247-B508-1A38CF318772}">
      <dgm:prSet/>
      <dgm:spPr/>
      <dgm:t>
        <a:bodyPr/>
        <a:lstStyle/>
        <a:p>
          <a:endParaRPr lang="en-US">
            <a:solidFill>
              <a:schemeClr val="bg1"/>
            </a:solidFill>
          </a:endParaRPr>
        </a:p>
      </dgm:t>
    </dgm:pt>
    <dgm:pt modelId="{3F838C4B-6C6F-2F4D-8DE9-F3A849BC65BC}" type="sibTrans" cxnId="{5F69E087-64F7-0247-B508-1A38CF318772}">
      <dgm:prSet/>
      <dgm:spPr/>
      <dgm:t>
        <a:bodyPr/>
        <a:lstStyle/>
        <a:p>
          <a:endParaRPr lang="en-US">
            <a:solidFill>
              <a:schemeClr val="bg1"/>
            </a:solidFill>
          </a:endParaRPr>
        </a:p>
      </dgm:t>
    </dgm:pt>
    <dgm:pt modelId="{170CE922-4993-EA47-B9E0-5A4FA2A6E27F}">
      <dgm:prSet/>
      <dgm:spPr/>
      <dgm:t>
        <a:bodyPr/>
        <a:lstStyle/>
        <a:p>
          <a:r>
            <a:rPr lang="en-US" dirty="0"/>
            <a:t>Workers in a nearby area look for and find John almost immediately and begin tending to his injuries. One worker calls emergency services.</a:t>
          </a:r>
        </a:p>
      </dgm:t>
    </dgm:pt>
    <dgm:pt modelId="{90FE81DA-9E50-234E-AB27-00888782BC7B}" type="parTrans" cxnId="{947ECF64-B4A0-2842-B725-A78609656E15}">
      <dgm:prSet/>
      <dgm:spPr/>
      <dgm:t>
        <a:bodyPr/>
        <a:lstStyle/>
        <a:p>
          <a:endParaRPr lang="en-US">
            <a:solidFill>
              <a:schemeClr val="bg1"/>
            </a:solidFill>
          </a:endParaRPr>
        </a:p>
      </dgm:t>
    </dgm:pt>
    <dgm:pt modelId="{67062AF8-C8D7-FE4E-9CE5-64EC03CE8BC2}" type="sibTrans" cxnId="{947ECF64-B4A0-2842-B725-A78609656E15}">
      <dgm:prSet/>
      <dgm:spPr/>
      <dgm:t>
        <a:bodyPr/>
        <a:lstStyle/>
        <a:p>
          <a:endParaRPr lang="en-US">
            <a:solidFill>
              <a:schemeClr val="bg1"/>
            </a:solidFill>
          </a:endParaRPr>
        </a:p>
      </dgm:t>
    </dgm:pt>
    <dgm:pt modelId="{A4EA26FA-9CF5-D547-97C1-C2C88CE08193}">
      <dgm:prSet/>
      <dgm:spPr/>
      <dgm:t>
        <a:bodyPr/>
        <a:lstStyle/>
        <a:p>
          <a:r>
            <a:rPr lang="en-US" dirty="0"/>
            <a:t>John is transported to the hospital where his injuries are treated.</a:t>
          </a:r>
        </a:p>
      </dgm:t>
    </dgm:pt>
    <dgm:pt modelId="{91CBBA62-C969-A147-899D-BA0055966C83}" type="parTrans" cxnId="{9651DB19-884B-8540-970F-BE986E6EB9E1}">
      <dgm:prSet/>
      <dgm:spPr/>
      <dgm:t>
        <a:bodyPr/>
        <a:lstStyle/>
        <a:p>
          <a:endParaRPr lang="en-US">
            <a:solidFill>
              <a:schemeClr val="bg1"/>
            </a:solidFill>
          </a:endParaRPr>
        </a:p>
      </dgm:t>
    </dgm:pt>
    <dgm:pt modelId="{E9FF4598-958B-B94D-8996-25AF42B0CFE5}" type="sibTrans" cxnId="{9651DB19-884B-8540-970F-BE986E6EB9E1}">
      <dgm:prSet/>
      <dgm:spPr>
        <a:ln>
          <a:noFill/>
        </a:ln>
      </dgm:spPr>
      <dgm:t>
        <a:bodyPr/>
        <a:lstStyle/>
        <a:p>
          <a:endParaRPr lang="en-US">
            <a:solidFill>
              <a:schemeClr val="bg1"/>
            </a:solidFill>
          </a:endParaRPr>
        </a:p>
      </dgm:t>
    </dgm:pt>
    <dgm:pt modelId="{7FE1B870-80BE-8142-8A36-A3B43C572129}">
      <dgm:prSet/>
      <dgm:spPr>
        <a:solidFill>
          <a:schemeClr val="accent1">
            <a:lumMod val="20000"/>
            <a:lumOff val="80000"/>
          </a:schemeClr>
        </a:solidFill>
        <a:ln>
          <a:noFill/>
        </a:ln>
      </dgm:spPr>
      <dgm:t>
        <a:bodyPr/>
        <a:lstStyle/>
        <a:p>
          <a:endParaRPr lang="en-US"/>
        </a:p>
      </dgm:t>
    </dgm:pt>
    <dgm:pt modelId="{2A208BF0-24AD-2740-83E5-FD944A6CEAB5}" type="parTrans" cxnId="{F47D4412-E862-8E49-A28A-A2DC83BC5F2E}">
      <dgm:prSet/>
      <dgm:spPr/>
      <dgm:t>
        <a:bodyPr/>
        <a:lstStyle/>
        <a:p>
          <a:endParaRPr lang="en-US"/>
        </a:p>
      </dgm:t>
    </dgm:pt>
    <dgm:pt modelId="{8C31057D-2018-EE43-B903-A454E855ED9B}" type="sibTrans" cxnId="{F47D4412-E862-8E49-A28A-A2DC83BC5F2E}">
      <dgm:prSet/>
      <dgm:spPr/>
      <dgm:t>
        <a:bodyPr/>
        <a:lstStyle/>
        <a:p>
          <a:endParaRPr lang="en-US"/>
        </a:p>
      </dgm:t>
    </dgm:pt>
    <dgm:pt modelId="{739BAA77-8C4F-014D-B931-706551CD999F}" type="pres">
      <dgm:prSet presAssocID="{1D19B527-9064-D249-A15D-61E8675F805D}" presName="Name0" presStyleCnt="0">
        <dgm:presLayoutVars>
          <dgm:dir/>
          <dgm:resizeHandles val="exact"/>
        </dgm:presLayoutVars>
      </dgm:prSet>
      <dgm:spPr/>
    </dgm:pt>
    <dgm:pt modelId="{B715B23F-E2BB-F94D-B684-A7B7FF994920}" type="pres">
      <dgm:prSet presAssocID="{8B083361-BD66-884E-A032-7A2D12714674}" presName="node" presStyleLbl="node1" presStyleIdx="0" presStyleCnt="8">
        <dgm:presLayoutVars>
          <dgm:bulletEnabled val="1"/>
        </dgm:presLayoutVars>
      </dgm:prSet>
      <dgm:spPr/>
    </dgm:pt>
    <dgm:pt modelId="{F0F141B2-7FB7-724D-9A06-5474BB66094D}" type="pres">
      <dgm:prSet presAssocID="{5818A5C6-28E1-5743-A2B1-5370B7FD053F}" presName="sibTrans" presStyleLbl="sibTrans1D1" presStyleIdx="0" presStyleCnt="7"/>
      <dgm:spPr/>
    </dgm:pt>
    <dgm:pt modelId="{92D4C6CE-55E8-0145-9C9F-C91CBE87C721}" type="pres">
      <dgm:prSet presAssocID="{5818A5C6-28E1-5743-A2B1-5370B7FD053F}" presName="connectorText" presStyleLbl="sibTrans1D1" presStyleIdx="0" presStyleCnt="7"/>
      <dgm:spPr/>
    </dgm:pt>
    <dgm:pt modelId="{9DF9E887-B9F5-7B4D-A4E2-FB04CF33E7EE}" type="pres">
      <dgm:prSet presAssocID="{E74DC361-6223-774D-9B72-6A65AECB9240}" presName="node" presStyleLbl="node1" presStyleIdx="1" presStyleCnt="8">
        <dgm:presLayoutVars>
          <dgm:bulletEnabled val="1"/>
        </dgm:presLayoutVars>
      </dgm:prSet>
      <dgm:spPr/>
    </dgm:pt>
    <dgm:pt modelId="{90BCC38A-7425-A947-B7E1-C6E68C881DC0}" type="pres">
      <dgm:prSet presAssocID="{3F838C4B-6C6F-2F4D-8DE9-F3A849BC65BC}" presName="sibTrans" presStyleLbl="sibTrans1D1" presStyleIdx="1" presStyleCnt="7"/>
      <dgm:spPr/>
    </dgm:pt>
    <dgm:pt modelId="{328A3C58-85F7-C34E-A351-45FBFA22AEC2}" type="pres">
      <dgm:prSet presAssocID="{3F838C4B-6C6F-2F4D-8DE9-F3A849BC65BC}" presName="connectorText" presStyleLbl="sibTrans1D1" presStyleIdx="1" presStyleCnt="7"/>
      <dgm:spPr/>
    </dgm:pt>
    <dgm:pt modelId="{A30D9B32-1B2A-C741-8593-9EA81428E8A5}" type="pres">
      <dgm:prSet presAssocID="{92255873-9862-0244-903F-65B644570689}" presName="node" presStyleLbl="node1" presStyleIdx="2" presStyleCnt="8">
        <dgm:presLayoutVars>
          <dgm:bulletEnabled val="1"/>
        </dgm:presLayoutVars>
      </dgm:prSet>
      <dgm:spPr/>
    </dgm:pt>
    <dgm:pt modelId="{846AA0C3-3843-C84E-A35D-8397CB397EB4}" type="pres">
      <dgm:prSet presAssocID="{E9A19B36-5C3E-3D4C-B66B-659E37272ACA}" presName="sibTrans" presStyleLbl="sibTrans1D1" presStyleIdx="2" presStyleCnt="7"/>
      <dgm:spPr/>
    </dgm:pt>
    <dgm:pt modelId="{B85DBFCB-9219-A746-BE32-5FD3994A17F6}" type="pres">
      <dgm:prSet presAssocID="{E9A19B36-5C3E-3D4C-B66B-659E37272ACA}" presName="connectorText" presStyleLbl="sibTrans1D1" presStyleIdx="2" presStyleCnt="7"/>
      <dgm:spPr/>
    </dgm:pt>
    <dgm:pt modelId="{1527471F-4AC5-B44D-B80B-1552AF8B6965}" type="pres">
      <dgm:prSet presAssocID="{903D5D4D-4259-E94F-84E5-D13F97078A12}" presName="node" presStyleLbl="node1" presStyleIdx="3" presStyleCnt="8" custLinFactNeighborX="-10345">
        <dgm:presLayoutVars>
          <dgm:bulletEnabled val="1"/>
        </dgm:presLayoutVars>
      </dgm:prSet>
      <dgm:spPr/>
    </dgm:pt>
    <dgm:pt modelId="{6B5E2216-C7F4-A14E-8E18-CD471C9CEDB5}" type="pres">
      <dgm:prSet presAssocID="{CC5BE709-6A46-B74F-B5BB-49E7CA858A98}" presName="sibTrans" presStyleLbl="sibTrans1D1" presStyleIdx="3" presStyleCnt="7"/>
      <dgm:spPr/>
    </dgm:pt>
    <dgm:pt modelId="{A2DDCE95-A0C5-774A-B1E4-44F8CF371C80}" type="pres">
      <dgm:prSet presAssocID="{CC5BE709-6A46-B74F-B5BB-49E7CA858A98}" presName="connectorText" presStyleLbl="sibTrans1D1" presStyleIdx="3" presStyleCnt="7"/>
      <dgm:spPr/>
    </dgm:pt>
    <dgm:pt modelId="{85658110-0BD5-CE49-992C-E007EEB88FC4}" type="pres">
      <dgm:prSet presAssocID="{C3768488-79F1-FD44-83CE-2B917E91F300}" presName="node" presStyleLbl="node1" presStyleIdx="4" presStyleCnt="8">
        <dgm:presLayoutVars>
          <dgm:bulletEnabled val="1"/>
        </dgm:presLayoutVars>
      </dgm:prSet>
      <dgm:spPr/>
    </dgm:pt>
    <dgm:pt modelId="{B7A3EAC1-BA14-124A-8B27-8DA1B415498D}" type="pres">
      <dgm:prSet presAssocID="{0D975577-AC63-D241-87A8-070112C7BD9B}" presName="sibTrans" presStyleLbl="sibTrans1D1" presStyleIdx="4" presStyleCnt="7"/>
      <dgm:spPr/>
    </dgm:pt>
    <dgm:pt modelId="{42C51531-FC48-3044-A019-EAA61FB4E572}" type="pres">
      <dgm:prSet presAssocID="{0D975577-AC63-D241-87A8-070112C7BD9B}" presName="connectorText" presStyleLbl="sibTrans1D1" presStyleIdx="4" presStyleCnt="7"/>
      <dgm:spPr/>
    </dgm:pt>
    <dgm:pt modelId="{D3E97BBD-931A-1848-834B-9EB447231A8B}" type="pres">
      <dgm:prSet presAssocID="{170CE922-4993-EA47-B9E0-5A4FA2A6E27F}" presName="node" presStyleLbl="node1" presStyleIdx="5" presStyleCnt="8">
        <dgm:presLayoutVars>
          <dgm:bulletEnabled val="1"/>
        </dgm:presLayoutVars>
      </dgm:prSet>
      <dgm:spPr/>
    </dgm:pt>
    <dgm:pt modelId="{4366AFEF-4644-254E-A810-A0309A575FE4}" type="pres">
      <dgm:prSet presAssocID="{67062AF8-C8D7-FE4E-9CE5-64EC03CE8BC2}" presName="sibTrans" presStyleLbl="sibTrans1D1" presStyleIdx="5" presStyleCnt="7"/>
      <dgm:spPr/>
    </dgm:pt>
    <dgm:pt modelId="{72CABD1B-117F-C248-AB85-BCCD8390781E}" type="pres">
      <dgm:prSet presAssocID="{67062AF8-C8D7-FE4E-9CE5-64EC03CE8BC2}" presName="connectorText" presStyleLbl="sibTrans1D1" presStyleIdx="5" presStyleCnt="7"/>
      <dgm:spPr/>
    </dgm:pt>
    <dgm:pt modelId="{AB3568FA-0BC4-C243-863F-0EB297718E04}" type="pres">
      <dgm:prSet presAssocID="{A4EA26FA-9CF5-D547-97C1-C2C88CE08193}" presName="node" presStyleLbl="node1" presStyleIdx="6" presStyleCnt="8">
        <dgm:presLayoutVars>
          <dgm:bulletEnabled val="1"/>
        </dgm:presLayoutVars>
      </dgm:prSet>
      <dgm:spPr/>
    </dgm:pt>
    <dgm:pt modelId="{DACD6FAB-F0E9-6B40-B358-7563ED70E28E}" type="pres">
      <dgm:prSet presAssocID="{E9FF4598-958B-B94D-8996-25AF42B0CFE5}" presName="sibTrans" presStyleLbl="sibTrans1D1" presStyleIdx="6" presStyleCnt="7"/>
      <dgm:spPr/>
    </dgm:pt>
    <dgm:pt modelId="{CAFBC2A3-6451-E347-A58D-9B735BCB0E61}" type="pres">
      <dgm:prSet presAssocID="{E9FF4598-958B-B94D-8996-25AF42B0CFE5}" presName="connectorText" presStyleLbl="sibTrans1D1" presStyleIdx="6" presStyleCnt="7"/>
      <dgm:spPr/>
    </dgm:pt>
    <dgm:pt modelId="{3096347D-C843-EF49-9170-405B2A62939E}" type="pres">
      <dgm:prSet presAssocID="{7FE1B870-80BE-8142-8A36-A3B43C572129}" presName="node" presStyleLbl="node1" presStyleIdx="7" presStyleCnt="8" custLinFactNeighborX="-9255">
        <dgm:presLayoutVars>
          <dgm:bulletEnabled val="1"/>
        </dgm:presLayoutVars>
      </dgm:prSet>
      <dgm:spPr/>
    </dgm:pt>
  </dgm:ptLst>
  <dgm:cxnLst>
    <dgm:cxn modelId="{BBE7CF08-2FFB-5349-91DD-1BCB0EF103AA}" type="presOf" srcId="{E9A19B36-5C3E-3D4C-B66B-659E37272ACA}" destId="{B85DBFCB-9219-A746-BE32-5FD3994A17F6}" srcOrd="1" destOrd="0" presId="urn:microsoft.com/office/officeart/2005/8/layout/bProcess3"/>
    <dgm:cxn modelId="{3981110B-285B-6F4D-BCB0-EC599AD73B56}" type="presOf" srcId="{C3768488-79F1-FD44-83CE-2B917E91F300}" destId="{85658110-0BD5-CE49-992C-E007EEB88FC4}" srcOrd="0" destOrd="0" presId="urn:microsoft.com/office/officeart/2005/8/layout/bProcess3"/>
    <dgm:cxn modelId="{F47D4412-E862-8E49-A28A-A2DC83BC5F2E}" srcId="{1D19B527-9064-D249-A15D-61E8675F805D}" destId="{7FE1B870-80BE-8142-8A36-A3B43C572129}" srcOrd="7" destOrd="0" parTransId="{2A208BF0-24AD-2740-83E5-FD944A6CEAB5}" sibTransId="{8C31057D-2018-EE43-B903-A454E855ED9B}"/>
    <dgm:cxn modelId="{9651DB19-884B-8540-970F-BE986E6EB9E1}" srcId="{1D19B527-9064-D249-A15D-61E8675F805D}" destId="{A4EA26FA-9CF5-D547-97C1-C2C88CE08193}" srcOrd="6" destOrd="0" parTransId="{91CBBA62-C969-A147-899D-BA0055966C83}" sibTransId="{E9FF4598-958B-B94D-8996-25AF42B0CFE5}"/>
    <dgm:cxn modelId="{C7A5681D-5F84-234E-8287-75D4E66D0D61}" type="presOf" srcId="{170CE922-4993-EA47-B9E0-5A4FA2A6E27F}" destId="{D3E97BBD-931A-1848-834B-9EB447231A8B}" srcOrd="0" destOrd="0" presId="urn:microsoft.com/office/officeart/2005/8/layout/bProcess3"/>
    <dgm:cxn modelId="{B6B0F91E-9D6C-AA4F-A153-59F063E3D681}" srcId="{1D19B527-9064-D249-A15D-61E8675F805D}" destId="{92255873-9862-0244-903F-65B644570689}" srcOrd="2" destOrd="0" parTransId="{44026013-74C2-8B4D-B012-ADD191A3DAE6}" sibTransId="{E9A19B36-5C3E-3D4C-B66B-659E37272ACA}"/>
    <dgm:cxn modelId="{79DB3444-740A-0544-A671-45D1D4D3EE31}" type="presOf" srcId="{E74DC361-6223-774D-9B72-6A65AECB9240}" destId="{9DF9E887-B9F5-7B4D-A4E2-FB04CF33E7EE}" srcOrd="0" destOrd="0" presId="urn:microsoft.com/office/officeart/2005/8/layout/bProcess3"/>
    <dgm:cxn modelId="{1853C84A-58B6-D94A-823A-B1FAD699D27A}" type="presOf" srcId="{E9FF4598-958B-B94D-8996-25AF42B0CFE5}" destId="{CAFBC2A3-6451-E347-A58D-9B735BCB0E61}" srcOrd="1" destOrd="0" presId="urn:microsoft.com/office/officeart/2005/8/layout/bProcess3"/>
    <dgm:cxn modelId="{83183E53-5F59-464E-8B90-58EC87BFE0EA}" srcId="{1D19B527-9064-D249-A15D-61E8675F805D}" destId="{903D5D4D-4259-E94F-84E5-D13F97078A12}" srcOrd="3" destOrd="0" parTransId="{D85B7F71-9A60-1B47-A32A-554B622E0F2C}" sibTransId="{CC5BE709-6A46-B74F-B5BB-49E7CA858A98}"/>
    <dgm:cxn modelId="{E0017754-23FD-014F-9EFA-D688CC4A4E85}" type="presOf" srcId="{67062AF8-C8D7-FE4E-9CE5-64EC03CE8BC2}" destId="{72CABD1B-117F-C248-AB85-BCCD8390781E}" srcOrd="1" destOrd="0" presId="urn:microsoft.com/office/officeart/2005/8/layout/bProcess3"/>
    <dgm:cxn modelId="{A1C9215E-DB6A-A244-A50B-447BD058C2D3}" srcId="{1D19B527-9064-D249-A15D-61E8675F805D}" destId="{8B083361-BD66-884E-A032-7A2D12714674}" srcOrd="0" destOrd="0" parTransId="{A9ABF59A-46CB-0740-A530-3302361237A9}" sibTransId="{5818A5C6-28E1-5743-A2B1-5370B7FD053F}"/>
    <dgm:cxn modelId="{FD61D861-8435-DD42-8E89-D59109DF7271}" type="presOf" srcId="{92255873-9862-0244-903F-65B644570689}" destId="{A30D9B32-1B2A-C741-8593-9EA81428E8A5}" srcOrd="0" destOrd="0" presId="urn:microsoft.com/office/officeart/2005/8/layout/bProcess3"/>
    <dgm:cxn modelId="{947ECF64-B4A0-2842-B725-A78609656E15}" srcId="{1D19B527-9064-D249-A15D-61E8675F805D}" destId="{170CE922-4993-EA47-B9E0-5A4FA2A6E27F}" srcOrd="5" destOrd="0" parTransId="{90FE81DA-9E50-234E-AB27-00888782BC7B}" sibTransId="{67062AF8-C8D7-FE4E-9CE5-64EC03CE8BC2}"/>
    <dgm:cxn modelId="{B178EF7B-02D1-114F-96A7-26AB179D0585}" type="presOf" srcId="{CC5BE709-6A46-B74F-B5BB-49E7CA858A98}" destId="{A2DDCE95-A0C5-774A-B1E4-44F8CF371C80}" srcOrd="1" destOrd="0" presId="urn:microsoft.com/office/officeart/2005/8/layout/bProcess3"/>
    <dgm:cxn modelId="{19CDDB80-9A7A-C746-87A1-4429C3741209}" type="presOf" srcId="{8B083361-BD66-884E-A032-7A2D12714674}" destId="{B715B23F-E2BB-F94D-B684-A7B7FF994920}" srcOrd="0" destOrd="0" presId="urn:microsoft.com/office/officeart/2005/8/layout/bProcess3"/>
    <dgm:cxn modelId="{5F69E087-64F7-0247-B508-1A38CF318772}" srcId="{1D19B527-9064-D249-A15D-61E8675F805D}" destId="{E74DC361-6223-774D-9B72-6A65AECB9240}" srcOrd="1" destOrd="0" parTransId="{BADB75D7-27D7-3142-A74F-DB8D637E447C}" sibTransId="{3F838C4B-6C6F-2F4D-8DE9-F3A849BC65BC}"/>
    <dgm:cxn modelId="{AF4F3396-0FC8-3F48-93CE-F15E772DBBEF}" type="presOf" srcId="{0D975577-AC63-D241-87A8-070112C7BD9B}" destId="{B7A3EAC1-BA14-124A-8B27-8DA1B415498D}" srcOrd="0" destOrd="0" presId="urn:microsoft.com/office/officeart/2005/8/layout/bProcess3"/>
    <dgm:cxn modelId="{744523B9-D7B0-FB48-A677-5897B4F6CDB0}" type="presOf" srcId="{5818A5C6-28E1-5743-A2B1-5370B7FD053F}" destId="{92D4C6CE-55E8-0145-9C9F-C91CBE87C721}" srcOrd="1" destOrd="0" presId="urn:microsoft.com/office/officeart/2005/8/layout/bProcess3"/>
    <dgm:cxn modelId="{7A79BFBD-8ADD-7044-A177-F1C8CA80D0C9}" type="presOf" srcId="{67062AF8-C8D7-FE4E-9CE5-64EC03CE8BC2}" destId="{4366AFEF-4644-254E-A810-A0309A575FE4}" srcOrd="0" destOrd="0" presId="urn:microsoft.com/office/officeart/2005/8/layout/bProcess3"/>
    <dgm:cxn modelId="{7F5576C2-3E7C-F049-89AC-233F57D2AA86}" srcId="{1D19B527-9064-D249-A15D-61E8675F805D}" destId="{C3768488-79F1-FD44-83CE-2B917E91F300}" srcOrd="4" destOrd="0" parTransId="{B2060FC8-9301-FC40-A17A-5D65673007A4}" sibTransId="{0D975577-AC63-D241-87A8-070112C7BD9B}"/>
    <dgm:cxn modelId="{B3BF4ACF-B16B-8D4B-A346-6995EB57DF3A}" type="presOf" srcId="{3F838C4B-6C6F-2F4D-8DE9-F3A849BC65BC}" destId="{90BCC38A-7425-A947-B7E1-C6E68C881DC0}" srcOrd="0" destOrd="0" presId="urn:microsoft.com/office/officeart/2005/8/layout/bProcess3"/>
    <dgm:cxn modelId="{F37183D0-6BCB-E546-883F-B0B7FAFDD945}" type="presOf" srcId="{903D5D4D-4259-E94F-84E5-D13F97078A12}" destId="{1527471F-4AC5-B44D-B80B-1552AF8B6965}" srcOrd="0" destOrd="0" presId="urn:microsoft.com/office/officeart/2005/8/layout/bProcess3"/>
    <dgm:cxn modelId="{A48F54D1-235E-2A42-914C-13596BB7AD81}" type="presOf" srcId="{5818A5C6-28E1-5743-A2B1-5370B7FD053F}" destId="{F0F141B2-7FB7-724D-9A06-5474BB66094D}" srcOrd="0" destOrd="0" presId="urn:microsoft.com/office/officeart/2005/8/layout/bProcess3"/>
    <dgm:cxn modelId="{2D4A81D1-94A8-1D4D-A7CD-73C7B1958B07}" type="presOf" srcId="{3F838C4B-6C6F-2F4D-8DE9-F3A849BC65BC}" destId="{328A3C58-85F7-C34E-A351-45FBFA22AEC2}" srcOrd="1" destOrd="0" presId="urn:microsoft.com/office/officeart/2005/8/layout/bProcess3"/>
    <dgm:cxn modelId="{F9A01EDC-06D0-6E47-8C6E-07F8E15D5FE8}" type="presOf" srcId="{7FE1B870-80BE-8142-8A36-A3B43C572129}" destId="{3096347D-C843-EF49-9170-405B2A62939E}" srcOrd="0" destOrd="0" presId="urn:microsoft.com/office/officeart/2005/8/layout/bProcess3"/>
    <dgm:cxn modelId="{89FD15E5-5D36-BA4E-A8BD-2E5569D820AD}" type="presOf" srcId="{E9FF4598-958B-B94D-8996-25AF42B0CFE5}" destId="{DACD6FAB-F0E9-6B40-B358-7563ED70E28E}" srcOrd="0" destOrd="0" presId="urn:microsoft.com/office/officeart/2005/8/layout/bProcess3"/>
    <dgm:cxn modelId="{8D98DCE8-42C0-5D4B-9A0C-D73A56C60CBA}" type="presOf" srcId="{A4EA26FA-9CF5-D547-97C1-C2C88CE08193}" destId="{AB3568FA-0BC4-C243-863F-0EB297718E04}" srcOrd="0" destOrd="0" presId="urn:microsoft.com/office/officeart/2005/8/layout/bProcess3"/>
    <dgm:cxn modelId="{ABF4F2EA-10B1-A84F-82CC-4CC92166583F}" type="presOf" srcId="{E9A19B36-5C3E-3D4C-B66B-659E37272ACA}" destId="{846AA0C3-3843-C84E-A35D-8397CB397EB4}" srcOrd="0" destOrd="0" presId="urn:microsoft.com/office/officeart/2005/8/layout/bProcess3"/>
    <dgm:cxn modelId="{375499EE-90EF-3C40-A35A-7BDB54AA7F5F}" type="presOf" srcId="{CC5BE709-6A46-B74F-B5BB-49E7CA858A98}" destId="{6B5E2216-C7F4-A14E-8E18-CD471C9CEDB5}" srcOrd="0" destOrd="0" presId="urn:microsoft.com/office/officeart/2005/8/layout/bProcess3"/>
    <dgm:cxn modelId="{C85EAFEE-5F3A-B54A-8F98-2AC8CFF4F968}" type="presOf" srcId="{0D975577-AC63-D241-87A8-070112C7BD9B}" destId="{42C51531-FC48-3044-A019-EAA61FB4E572}" srcOrd="1" destOrd="0" presId="urn:microsoft.com/office/officeart/2005/8/layout/bProcess3"/>
    <dgm:cxn modelId="{7FF4F3EF-2068-5A47-8356-891AF590F4F1}" type="presOf" srcId="{1D19B527-9064-D249-A15D-61E8675F805D}" destId="{739BAA77-8C4F-014D-B931-706551CD999F}" srcOrd="0" destOrd="0" presId="urn:microsoft.com/office/officeart/2005/8/layout/bProcess3"/>
    <dgm:cxn modelId="{E012209C-7D39-D043-8C8B-0205442FB176}" type="presParOf" srcId="{739BAA77-8C4F-014D-B931-706551CD999F}" destId="{B715B23F-E2BB-F94D-B684-A7B7FF994920}" srcOrd="0" destOrd="0" presId="urn:microsoft.com/office/officeart/2005/8/layout/bProcess3"/>
    <dgm:cxn modelId="{F1F82310-84D8-9541-9760-82D427A9C72F}" type="presParOf" srcId="{739BAA77-8C4F-014D-B931-706551CD999F}" destId="{F0F141B2-7FB7-724D-9A06-5474BB66094D}" srcOrd="1" destOrd="0" presId="urn:microsoft.com/office/officeart/2005/8/layout/bProcess3"/>
    <dgm:cxn modelId="{2193D920-77CF-A14A-85C0-174059741353}" type="presParOf" srcId="{F0F141B2-7FB7-724D-9A06-5474BB66094D}" destId="{92D4C6CE-55E8-0145-9C9F-C91CBE87C721}" srcOrd="0" destOrd="0" presId="urn:microsoft.com/office/officeart/2005/8/layout/bProcess3"/>
    <dgm:cxn modelId="{E03FCBC7-5F96-1E4A-9F9E-636C76190D4C}" type="presParOf" srcId="{739BAA77-8C4F-014D-B931-706551CD999F}" destId="{9DF9E887-B9F5-7B4D-A4E2-FB04CF33E7EE}" srcOrd="2" destOrd="0" presId="urn:microsoft.com/office/officeart/2005/8/layout/bProcess3"/>
    <dgm:cxn modelId="{A2FE62C6-8CBF-094D-9275-914791064032}" type="presParOf" srcId="{739BAA77-8C4F-014D-B931-706551CD999F}" destId="{90BCC38A-7425-A947-B7E1-C6E68C881DC0}" srcOrd="3" destOrd="0" presId="urn:microsoft.com/office/officeart/2005/8/layout/bProcess3"/>
    <dgm:cxn modelId="{FADDA8B9-D233-FF4C-8F9A-2A2E2771A5D0}" type="presParOf" srcId="{90BCC38A-7425-A947-B7E1-C6E68C881DC0}" destId="{328A3C58-85F7-C34E-A351-45FBFA22AEC2}" srcOrd="0" destOrd="0" presId="urn:microsoft.com/office/officeart/2005/8/layout/bProcess3"/>
    <dgm:cxn modelId="{9D3A0187-C077-EB48-B0DB-09DCD1D2BF13}" type="presParOf" srcId="{739BAA77-8C4F-014D-B931-706551CD999F}" destId="{A30D9B32-1B2A-C741-8593-9EA81428E8A5}" srcOrd="4" destOrd="0" presId="urn:microsoft.com/office/officeart/2005/8/layout/bProcess3"/>
    <dgm:cxn modelId="{A5194EF0-5D24-914B-8E64-EF54196E5287}" type="presParOf" srcId="{739BAA77-8C4F-014D-B931-706551CD999F}" destId="{846AA0C3-3843-C84E-A35D-8397CB397EB4}" srcOrd="5" destOrd="0" presId="urn:microsoft.com/office/officeart/2005/8/layout/bProcess3"/>
    <dgm:cxn modelId="{954F7B98-627F-B447-8EDF-8BC45821362D}" type="presParOf" srcId="{846AA0C3-3843-C84E-A35D-8397CB397EB4}" destId="{B85DBFCB-9219-A746-BE32-5FD3994A17F6}" srcOrd="0" destOrd="0" presId="urn:microsoft.com/office/officeart/2005/8/layout/bProcess3"/>
    <dgm:cxn modelId="{A7E8286A-731D-DA42-A015-2B32B807F262}" type="presParOf" srcId="{739BAA77-8C4F-014D-B931-706551CD999F}" destId="{1527471F-4AC5-B44D-B80B-1552AF8B6965}" srcOrd="6" destOrd="0" presId="urn:microsoft.com/office/officeart/2005/8/layout/bProcess3"/>
    <dgm:cxn modelId="{D4E071DF-7B2C-BE42-9CB6-E0E9C36CD5BD}" type="presParOf" srcId="{739BAA77-8C4F-014D-B931-706551CD999F}" destId="{6B5E2216-C7F4-A14E-8E18-CD471C9CEDB5}" srcOrd="7" destOrd="0" presId="urn:microsoft.com/office/officeart/2005/8/layout/bProcess3"/>
    <dgm:cxn modelId="{B5EAF4F2-8866-E14C-88C9-3BEF938ACA5E}" type="presParOf" srcId="{6B5E2216-C7F4-A14E-8E18-CD471C9CEDB5}" destId="{A2DDCE95-A0C5-774A-B1E4-44F8CF371C80}" srcOrd="0" destOrd="0" presId="urn:microsoft.com/office/officeart/2005/8/layout/bProcess3"/>
    <dgm:cxn modelId="{7D18FC90-EE00-5E42-B9AD-C7DBF09BDA3D}" type="presParOf" srcId="{739BAA77-8C4F-014D-B931-706551CD999F}" destId="{85658110-0BD5-CE49-992C-E007EEB88FC4}" srcOrd="8" destOrd="0" presId="urn:microsoft.com/office/officeart/2005/8/layout/bProcess3"/>
    <dgm:cxn modelId="{3956C58D-5962-A646-8006-FFBE84C335C2}" type="presParOf" srcId="{739BAA77-8C4F-014D-B931-706551CD999F}" destId="{B7A3EAC1-BA14-124A-8B27-8DA1B415498D}" srcOrd="9" destOrd="0" presId="urn:microsoft.com/office/officeart/2005/8/layout/bProcess3"/>
    <dgm:cxn modelId="{6BDA1CEF-75B6-6E42-B73B-26C74EC1C81D}" type="presParOf" srcId="{B7A3EAC1-BA14-124A-8B27-8DA1B415498D}" destId="{42C51531-FC48-3044-A019-EAA61FB4E572}" srcOrd="0" destOrd="0" presId="urn:microsoft.com/office/officeart/2005/8/layout/bProcess3"/>
    <dgm:cxn modelId="{A13BB7B5-6CAF-7B4B-8C4B-930A055B63BB}" type="presParOf" srcId="{739BAA77-8C4F-014D-B931-706551CD999F}" destId="{D3E97BBD-931A-1848-834B-9EB447231A8B}" srcOrd="10" destOrd="0" presId="urn:microsoft.com/office/officeart/2005/8/layout/bProcess3"/>
    <dgm:cxn modelId="{FECF4EF9-1ABE-994D-B5AB-245A2E572408}" type="presParOf" srcId="{739BAA77-8C4F-014D-B931-706551CD999F}" destId="{4366AFEF-4644-254E-A810-A0309A575FE4}" srcOrd="11" destOrd="0" presId="urn:microsoft.com/office/officeart/2005/8/layout/bProcess3"/>
    <dgm:cxn modelId="{9EB8407C-377A-4643-8CE5-B27CFE2D5A89}" type="presParOf" srcId="{4366AFEF-4644-254E-A810-A0309A575FE4}" destId="{72CABD1B-117F-C248-AB85-BCCD8390781E}" srcOrd="0" destOrd="0" presId="urn:microsoft.com/office/officeart/2005/8/layout/bProcess3"/>
    <dgm:cxn modelId="{B257665B-B88D-6E41-872E-240A50923E97}" type="presParOf" srcId="{739BAA77-8C4F-014D-B931-706551CD999F}" destId="{AB3568FA-0BC4-C243-863F-0EB297718E04}" srcOrd="12" destOrd="0" presId="urn:microsoft.com/office/officeart/2005/8/layout/bProcess3"/>
    <dgm:cxn modelId="{683B251E-C519-9247-BE4E-8D5084B5A90C}" type="presParOf" srcId="{739BAA77-8C4F-014D-B931-706551CD999F}" destId="{DACD6FAB-F0E9-6B40-B358-7563ED70E28E}" srcOrd="13" destOrd="0" presId="urn:microsoft.com/office/officeart/2005/8/layout/bProcess3"/>
    <dgm:cxn modelId="{C214E082-D6A5-E349-8752-895E62161135}" type="presParOf" srcId="{DACD6FAB-F0E9-6B40-B358-7563ED70E28E}" destId="{CAFBC2A3-6451-E347-A58D-9B735BCB0E61}" srcOrd="0" destOrd="0" presId="urn:microsoft.com/office/officeart/2005/8/layout/bProcess3"/>
    <dgm:cxn modelId="{0C10397C-B0A4-2645-BC6B-3BAE2DBCF2EC}" type="presParOf" srcId="{739BAA77-8C4F-014D-B931-706551CD999F}" destId="{3096347D-C843-EF49-9170-405B2A62939E}" srcOrd="14" destOrd="0" presId="urn:microsoft.com/office/officeart/2005/8/layout/bProcess3"/>
  </dgm:cxnLst>
  <dgm:bg>
    <a:gradFill flip="none" rotWithShape="1">
      <a:gsLst>
        <a:gs pos="0">
          <a:schemeClr val="accent1">
            <a:lumMod val="13000"/>
            <a:lumOff val="87000"/>
          </a:schemeClr>
        </a:gs>
        <a:gs pos="100000">
          <a:schemeClr val="bg1"/>
        </a:gs>
      </a:gsLst>
      <a:path path="circle">
        <a:fillToRect l="100000" t="100000"/>
      </a:path>
      <a:tileRect r="-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19B527-9064-D249-A15D-61E8675F805D}"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8B083361-BD66-884E-A032-7A2D12714674}">
      <dgm:prSet/>
      <dgm:spPr/>
      <dgm:t>
        <a:bodyPr/>
        <a:lstStyle/>
        <a:p>
          <a:r>
            <a:rPr lang="en-US" dirty="0"/>
            <a:t>John arrives at the construction jobsite with the Back Button he charge overnight at home. He attaches it to his shirt collar, inserts the earpiece, and clips on the earlobe sensor.</a:t>
          </a:r>
        </a:p>
      </dgm:t>
    </dgm:pt>
    <dgm:pt modelId="{A9ABF59A-46CB-0740-A530-3302361237A9}" type="parTrans" cxnId="{A1C9215E-DB6A-A244-A50B-447BD058C2D3}">
      <dgm:prSet/>
      <dgm:spPr/>
      <dgm:t>
        <a:bodyPr/>
        <a:lstStyle/>
        <a:p>
          <a:endParaRPr lang="en-US">
            <a:solidFill>
              <a:schemeClr val="bg1"/>
            </a:solidFill>
          </a:endParaRPr>
        </a:p>
      </dgm:t>
    </dgm:pt>
    <dgm:pt modelId="{5818A5C6-28E1-5743-A2B1-5370B7FD053F}" type="sibTrans" cxnId="{A1C9215E-DB6A-A244-A50B-447BD058C2D3}">
      <dgm:prSet/>
      <dgm:spPr/>
      <dgm:t>
        <a:bodyPr/>
        <a:lstStyle/>
        <a:p>
          <a:endParaRPr lang="en-US">
            <a:solidFill>
              <a:schemeClr val="bg1"/>
            </a:solidFill>
          </a:endParaRPr>
        </a:p>
      </dgm:t>
    </dgm:pt>
    <dgm:pt modelId="{92255873-9862-0244-903F-65B644570689}">
      <dgm:prSet/>
      <dgm:spPr/>
      <dgm:t>
        <a:bodyPr/>
        <a:lstStyle/>
        <a:p>
          <a:r>
            <a:rPr lang="en-US" dirty="0"/>
            <a:t>Shortly after beginning the job, John receives a voice communication from his team leader saying the requirements for the wall have been changed.</a:t>
          </a:r>
        </a:p>
      </dgm:t>
    </dgm:pt>
    <dgm:pt modelId="{44026013-74C2-8B4D-B012-ADD191A3DAE6}" type="parTrans" cxnId="{B6B0F91E-9D6C-AA4F-A153-59F063E3D681}">
      <dgm:prSet/>
      <dgm:spPr/>
      <dgm:t>
        <a:bodyPr/>
        <a:lstStyle/>
        <a:p>
          <a:endParaRPr lang="en-US">
            <a:solidFill>
              <a:schemeClr val="bg1"/>
            </a:solidFill>
          </a:endParaRPr>
        </a:p>
      </dgm:t>
    </dgm:pt>
    <dgm:pt modelId="{E9A19B36-5C3E-3D4C-B66B-659E37272ACA}" type="sibTrans" cxnId="{B6B0F91E-9D6C-AA4F-A153-59F063E3D681}">
      <dgm:prSet/>
      <dgm:spPr/>
      <dgm:t>
        <a:bodyPr/>
        <a:lstStyle/>
        <a:p>
          <a:endParaRPr lang="en-US">
            <a:solidFill>
              <a:schemeClr val="bg1"/>
            </a:solidFill>
          </a:endParaRPr>
        </a:p>
      </dgm:t>
    </dgm:pt>
    <dgm:pt modelId="{903D5D4D-4259-E94F-84E5-D13F97078A12}">
      <dgm:prSet/>
      <dgm:spPr/>
      <dgm:t>
        <a:bodyPr/>
        <a:lstStyle/>
        <a:p>
          <a:r>
            <a:rPr lang="en-US" dirty="0"/>
            <a:t>John presses the Back Button behind his back collar and has a quick conversation with his team leader regarding the change.</a:t>
          </a:r>
        </a:p>
      </dgm:t>
    </dgm:pt>
    <dgm:pt modelId="{D85B7F71-9A60-1B47-A32A-554B622E0F2C}" type="parTrans" cxnId="{83183E53-5F59-464E-8B90-58EC87BFE0EA}">
      <dgm:prSet/>
      <dgm:spPr/>
      <dgm:t>
        <a:bodyPr/>
        <a:lstStyle/>
        <a:p>
          <a:endParaRPr lang="en-US">
            <a:solidFill>
              <a:schemeClr val="bg1"/>
            </a:solidFill>
          </a:endParaRPr>
        </a:p>
      </dgm:t>
    </dgm:pt>
    <dgm:pt modelId="{CC5BE709-6A46-B74F-B5BB-49E7CA858A98}" type="sibTrans" cxnId="{83183E53-5F59-464E-8B90-58EC87BFE0EA}">
      <dgm:prSet/>
      <dgm:spPr/>
      <dgm:t>
        <a:bodyPr/>
        <a:lstStyle/>
        <a:p>
          <a:endParaRPr lang="en-US">
            <a:solidFill>
              <a:schemeClr val="bg1"/>
            </a:solidFill>
          </a:endParaRPr>
        </a:p>
      </dgm:t>
    </dgm:pt>
    <dgm:pt modelId="{C3768488-79F1-FD44-83CE-2B917E91F300}">
      <dgm:prSet/>
      <dgm:spPr/>
      <dgm:t>
        <a:bodyPr/>
        <a:lstStyle/>
        <a:p>
          <a:r>
            <a:rPr lang="en-US" dirty="0"/>
            <a:t>He then builds the wall according the new specification relayed to him from his team leader over the Back Button system.</a:t>
          </a:r>
        </a:p>
      </dgm:t>
    </dgm:pt>
    <dgm:pt modelId="{B2060FC8-9301-FC40-A17A-5D65673007A4}" type="parTrans" cxnId="{7F5576C2-3E7C-F049-89AC-233F57D2AA86}">
      <dgm:prSet/>
      <dgm:spPr/>
      <dgm:t>
        <a:bodyPr/>
        <a:lstStyle/>
        <a:p>
          <a:endParaRPr lang="en-US">
            <a:solidFill>
              <a:schemeClr val="bg1"/>
            </a:solidFill>
          </a:endParaRPr>
        </a:p>
      </dgm:t>
    </dgm:pt>
    <dgm:pt modelId="{0D975577-AC63-D241-87A8-070112C7BD9B}" type="sibTrans" cxnId="{7F5576C2-3E7C-F049-89AC-233F57D2AA86}">
      <dgm:prSet/>
      <dgm:spPr>
        <a:ln>
          <a:noFill/>
        </a:ln>
      </dgm:spPr>
      <dgm:t>
        <a:bodyPr/>
        <a:lstStyle/>
        <a:p>
          <a:endParaRPr lang="en-US">
            <a:solidFill>
              <a:schemeClr val="bg1"/>
            </a:solidFill>
          </a:endParaRPr>
        </a:p>
      </dgm:t>
    </dgm:pt>
    <dgm:pt modelId="{E74DC361-6223-774D-9B72-6A65AECB9240}">
      <dgm:prSet/>
      <dgm:spPr/>
      <dgm:t>
        <a:bodyPr/>
        <a:lstStyle/>
        <a:p>
          <a:r>
            <a:rPr lang="en-US" dirty="0"/>
            <a:t>He begins assembling a portion of a wall for the level he’s working on that day.</a:t>
          </a:r>
        </a:p>
      </dgm:t>
    </dgm:pt>
    <dgm:pt modelId="{BADB75D7-27D7-3142-A74F-DB8D637E447C}" type="parTrans" cxnId="{5F69E087-64F7-0247-B508-1A38CF318772}">
      <dgm:prSet/>
      <dgm:spPr/>
      <dgm:t>
        <a:bodyPr/>
        <a:lstStyle/>
        <a:p>
          <a:endParaRPr lang="en-US">
            <a:solidFill>
              <a:schemeClr val="bg1"/>
            </a:solidFill>
          </a:endParaRPr>
        </a:p>
      </dgm:t>
    </dgm:pt>
    <dgm:pt modelId="{3F838C4B-6C6F-2F4D-8DE9-F3A849BC65BC}" type="sibTrans" cxnId="{5F69E087-64F7-0247-B508-1A38CF318772}">
      <dgm:prSet/>
      <dgm:spPr/>
      <dgm:t>
        <a:bodyPr/>
        <a:lstStyle/>
        <a:p>
          <a:endParaRPr lang="en-US">
            <a:solidFill>
              <a:schemeClr val="bg1"/>
            </a:solidFill>
          </a:endParaRPr>
        </a:p>
      </dgm:t>
    </dgm:pt>
    <dgm:pt modelId="{A4EA26FA-9CF5-D547-97C1-C2C88CE08193}">
      <dgm:prSet/>
      <dgm:spPr>
        <a:solidFill>
          <a:schemeClr val="accent1">
            <a:lumMod val="20000"/>
            <a:lumOff val="80000"/>
          </a:schemeClr>
        </a:solidFill>
        <a:ln>
          <a:noFill/>
        </a:ln>
      </dgm:spPr>
      <dgm:t>
        <a:bodyPr/>
        <a:lstStyle/>
        <a:p>
          <a:endParaRPr lang="en-US" dirty="0">
            <a:ln>
              <a:noFill/>
            </a:ln>
            <a:solidFill>
              <a:schemeClr val="tx2"/>
            </a:solidFill>
          </a:endParaRPr>
        </a:p>
      </dgm:t>
    </dgm:pt>
    <dgm:pt modelId="{E9FF4598-958B-B94D-8996-25AF42B0CFE5}" type="sibTrans" cxnId="{9651DB19-884B-8540-970F-BE986E6EB9E1}">
      <dgm:prSet/>
      <dgm:spPr>
        <a:ln>
          <a:noFill/>
        </a:ln>
      </dgm:spPr>
      <dgm:t>
        <a:bodyPr/>
        <a:lstStyle/>
        <a:p>
          <a:endParaRPr lang="en-US">
            <a:solidFill>
              <a:schemeClr val="bg1"/>
            </a:solidFill>
          </a:endParaRPr>
        </a:p>
      </dgm:t>
    </dgm:pt>
    <dgm:pt modelId="{91CBBA62-C969-A147-899D-BA0055966C83}" type="parTrans" cxnId="{9651DB19-884B-8540-970F-BE986E6EB9E1}">
      <dgm:prSet/>
      <dgm:spPr/>
      <dgm:t>
        <a:bodyPr/>
        <a:lstStyle/>
        <a:p>
          <a:endParaRPr lang="en-US">
            <a:solidFill>
              <a:schemeClr val="bg1"/>
            </a:solidFill>
          </a:endParaRPr>
        </a:p>
      </dgm:t>
    </dgm:pt>
    <dgm:pt modelId="{FA7CAD2B-B3D9-7548-82DE-3FD37E1290F3}">
      <dgm:prSet/>
      <dgm:spPr>
        <a:noFill/>
        <a:ln>
          <a:noFill/>
        </a:ln>
      </dgm:spPr>
      <dgm:t>
        <a:bodyPr/>
        <a:lstStyle/>
        <a:p>
          <a:endParaRPr lang="en-US"/>
        </a:p>
      </dgm:t>
    </dgm:pt>
    <dgm:pt modelId="{DF8BF7EE-20C8-2B40-ABDA-0B2F4CE0AA6A}" type="sibTrans" cxnId="{FF3DE72F-45DE-E042-A37A-76B050A50280}">
      <dgm:prSet/>
      <dgm:spPr/>
      <dgm:t>
        <a:bodyPr/>
        <a:lstStyle/>
        <a:p>
          <a:endParaRPr lang="en-US"/>
        </a:p>
      </dgm:t>
    </dgm:pt>
    <dgm:pt modelId="{0132A8EB-0932-E54F-89B2-ECFD3AB916A4}" type="parTrans" cxnId="{FF3DE72F-45DE-E042-A37A-76B050A50280}">
      <dgm:prSet/>
      <dgm:spPr/>
      <dgm:t>
        <a:bodyPr/>
        <a:lstStyle/>
        <a:p>
          <a:endParaRPr lang="en-US"/>
        </a:p>
      </dgm:t>
    </dgm:pt>
    <dgm:pt modelId="{739BAA77-8C4F-014D-B931-706551CD999F}" type="pres">
      <dgm:prSet presAssocID="{1D19B527-9064-D249-A15D-61E8675F805D}" presName="Name0" presStyleCnt="0">
        <dgm:presLayoutVars>
          <dgm:dir/>
          <dgm:resizeHandles val="exact"/>
        </dgm:presLayoutVars>
      </dgm:prSet>
      <dgm:spPr/>
    </dgm:pt>
    <dgm:pt modelId="{B715B23F-E2BB-F94D-B684-A7B7FF994920}" type="pres">
      <dgm:prSet presAssocID="{8B083361-BD66-884E-A032-7A2D12714674}" presName="node" presStyleLbl="node1" presStyleIdx="0" presStyleCnt="7">
        <dgm:presLayoutVars>
          <dgm:bulletEnabled val="1"/>
        </dgm:presLayoutVars>
      </dgm:prSet>
      <dgm:spPr/>
    </dgm:pt>
    <dgm:pt modelId="{F0F141B2-7FB7-724D-9A06-5474BB66094D}" type="pres">
      <dgm:prSet presAssocID="{5818A5C6-28E1-5743-A2B1-5370B7FD053F}" presName="sibTrans" presStyleLbl="sibTrans1D1" presStyleIdx="0" presStyleCnt="6"/>
      <dgm:spPr/>
    </dgm:pt>
    <dgm:pt modelId="{92D4C6CE-55E8-0145-9C9F-C91CBE87C721}" type="pres">
      <dgm:prSet presAssocID="{5818A5C6-28E1-5743-A2B1-5370B7FD053F}" presName="connectorText" presStyleLbl="sibTrans1D1" presStyleIdx="0" presStyleCnt="6"/>
      <dgm:spPr/>
    </dgm:pt>
    <dgm:pt modelId="{9DF9E887-B9F5-7B4D-A4E2-FB04CF33E7EE}" type="pres">
      <dgm:prSet presAssocID="{E74DC361-6223-774D-9B72-6A65AECB9240}" presName="node" presStyleLbl="node1" presStyleIdx="1" presStyleCnt="7">
        <dgm:presLayoutVars>
          <dgm:bulletEnabled val="1"/>
        </dgm:presLayoutVars>
      </dgm:prSet>
      <dgm:spPr/>
    </dgm:pt>
    <dgm:pt modelId="{90BCC38A-7425-A947-B7E1-C6E68C881DC0}" type="pres">
      <dgm:prSet presAssocID="{3F838C4B-6C6F-2F4D-8DE9-F3A849BC65BC}" presName="sibTrans" presStyleLbl="sibTrans1D1" presStyleIdx="1" presStyleCnt="6"/>
      <dgm:spPr/>
    </dgm:pt>
    <dgm:pt modelId="{328A3C58-85F7-C34E-A351-45FBFA22AEC2}" type="pres">
      <dgm:prSet presAssocID="{3F838C4B-6C6F-2F4D-8DE9-F3A849BC65BC}" presName="connectorText" presStyleLbl="sibTrans1D1" presStyleIdx="1" presStyleCnt="6"/>
      <dgm:spPr/>
    </dgm:pt>
    <dgm:pt modelId="{A30D9B32-1B2A-C741-8593-9EA81428E8A5}" type="pres">
      <dgm:prSet presAssocID="{92255873-9862-0244-903F-65B644570689}" presName="node" presStyleLbl="node1" presStyleIdx="2" presStyleCnt="7">
        <dgm:presLayoutVars>
          <dgm:bulletEnabled val="1"/>
        </dgm:presLayoutVars>
      </dgm:prSet>
      <dgm:spPr/>
    </dgm:pt>
    <dgm:pt modelId="{846AA0C3-3843-C84E-A35D-8397CB397EB4}" type="pres">
      <dgm:prSet presAssocID="{E9A19B36-5C3E-3D4C-B66B-659E37272ACA}" presName="sibTrans" presStyleLbl="sibTrans1D1" presStyleIdx="2" presStyleCnt="6"/>
      <dgm:spPr/>
    </dgm:pt>
    <dgm:pt modelId="{B85DBFCB-9219-A746-BE32-5FD3994A17F6}" type="pres">
      <dgm:prSet presAssocID="{E9A19B36-5C3E-3D4C-B66B-659E37272ACA}" presName="connectorText" presStyleLbl="sibTrans1D1" presStyleIdx="2" presStyleCnt="6"/>
      <dgm:spPr/>
    </dgm:pt>
    <dgm:pt modelId="{1527471F-4AC5-B44D-B80B-1552AF8B6965}" type="pres">
      <dgm:prSet presAssocID="{903D5D4D-4259-E94F-84E5-D13F97078A12}" presName="node" presStyleLbl="node1" presStyleIdx="3" presStyleCnt="7" custLinFactNeighborX="-10345">
        <dgm:presLayoutVars>
          <dgm:bulletEnabled val="1"/>
        </dgm:presLayoutVars>
      </dgm:prSet>
      <dgm:spPr/>
    </dgm:pt>
    <dgm:pt modelId="{6B5E2216-C7F4-A14E-8E18-CD471C9CEDB5}" type="pres">
      <dgm:prSet presAssocID="{CC5BE709-6A46-B74F-B5BB-49E7CA858A98}" presName="sibTrans" presStyleLbl="sibTrans1D1" presStyleIdx="3" presStyleCnt="6"/>
      <dgm:spPr/>
    </dgm:pt>
    <dgm:pt modelId="{A2DDCE95-A0C5-774A-B1E4-44F8CF371C80}" type="pres">
      <dgm:prSet presAssocID="{CC5BE709-6A46-B74F-B5BB-49E7CA858A98}" presName="connectorText" presStyleLbl="sibTrans1D1" presStyleIdx="3" presStyleCnt="6"/>
      <dgm:spPr/>
    </dgm:pt>
    <dgm:pt modelId="{85658110-0BD5-CE49-992C-E007EEB88FC4}" type="pres">
      <dgm:prSet presAssocID="{C3768488-79F1-FD44-83CE-2B917E91F300}" presName="node" presStyleLbl="node1" presStyleIdx="4" presStyleCnt="7">
        <dgm:presLayoutVars>
          <dgm:bulletEnabled val="1"/>
        </dgm:presLayoutVars>
      </dgm:prSet>
      <dgm:spPr/>
    </dgm:pt>
    <dgm:pt modelId="{B7A3EAC1-BA14-124A-8B27-8DA1B415498D}" type="pres">
      <dgm:prSet presAssocID="{0D975577-AC63-D241-87A8-070112C7BD9B}" presName="sibTrans" presStyleLbl="sibTrans1D1" presStyleIdx="4" presStyleCnt="6"/>
      <dgm:spPr/>
    </dgm:pt>
    <dgm:pt modelId="{42C51531-FC48-3044-A019-EAA61FB4E572}" type="pres">
      <dgm:prSet presAssocID="{0D975577-AC63-D241-87A8-070112C7BD9B}" presName="connectorText" presStyleLbl="sibTrans1D1" presStyleIdx="4" presStyleCnt="6"/>
      <dgm:spPr/>
    </dgm:pt>
    <dgm:pt modelId="{AB3568FA-0BC4-C243-863F-0EB297718E04}" type="pres">
      <dgm:prSet presAssocID="{A4EA26FA-9CF5-D547-97C1-C2C88CE08193}" presName="node" presStyleLbl="node1" presStyleIdx="5" presStyleCnt="7">
        <dgm:presLayoutVars>
          <dgm:bulletEnabled val="1"/>
        </dgm:presLayoutVars>
      </dgm:prSet>
      <dgm:spPr/>
    </dgm:pt>
    <dgm:pt modelId="{972F3AE5-ED8A-D64B-81A0-2693592E3044}" type="pres">
      <dgm:prSet presAssocID="{E9FF4598-958B-B94D-8996-25AF42B0CFE5}" presName="sibTrans" presStyleLbl="sibTrans1D1" presStyleIdx="5" presStyleCnt="6"/>
      <dgm:spPr/>
    </dgm:pt>
    <dgm:pt modelId="{59957F4A-283D-D049-83A0-BBB3C9AF67B0}" type="pres">
      <dgm:prSet presAssocID="{E9FF4598-958B-B94D-8996-25AF42B0CFE5}" presName="connectorText" presStyleLbl="sibTrans1D1" presStyleIdx="5" presStyleCnt="6"/>
      <dgm:spPr/>
    </dgm:pt>
    <dgm:pt modelId="{3836C696-CCAC-8244-8BBE-36DDFBE2F765}" type="pres">
      <dgm:prSet presAssocID="{FA7CAD2B-B3D9-7548-82DE-3FD37E1290F3}" presName="node" presStyleLbl="node1" presStyleIdx="6" presStyleCnt="7" custLinFactNeighborX="-9254">
        <dgm:presLayoutVars>
          <dgm:bulletEnabled val="1"/>
        </dgm:presLayoutVars>
      </dgm:prSet>
      <dgm:spPr/>
    </dgm:pt>
  </dgm:ptLst>
  <dgm:cxnLst>
    <dgm:cxn modelId="{BBE7CF08-2FFB-5349-91DD-1BCB0EF103AA}" type="presOf" srcId="{E9A19B36-5C3E-3D4C-B66B-659E37272ACA}" destId="{B85DBFCB-9219-A746-BE32-5FD3994A17F6}" srcOrd="1" destOrd="0" presId="urn:microsoft.com/office/officeart/2005/8/layout/bProcess3"/>
    <dgm:cxn modelId="{3981110B-285B-6F4D-BCB0-EC599AD73B56}" type="presOf" srcId="{C3768488-79F1-FD44-83CE-2B917E91F300}" destId="{85658110-0BD5-CE49-992C-E007EEB88FC4}" srcOrd="0" destOrd="0" presId="urn:microsoft.com/office/officeart/2005/8/layout/bProcess3"/>
    <dgm:cxn modelId="{9651DB19-884B-8540-970F-BE986E6EB9E1}" srcId="{1D19B527-9064-D249-A15D-61E8675F805D}" destId="{A4EA26FA-9CF5-D547-97C1-C2C88CE08193}" srcOrd="5" destOrd="0" parTransId="{91CBBA62-C969-A147-899D-BA0055966C83}" sibTransId="{E9FF4598-958B-B94D-8996-25AF42B0CFE5}"/>
    <dgm:cxn modelId="{B6B0F91E-9D6C-AA4F-A153-59F063E3D681}" srcId="{1D19B527-9064-D249-A15D-61E8675F805D}" destId="{92255873-9862-0244-903F-65B644570689}" srcOrd="2" destOrd="0" parTransId="{44026013-74C2-8B4D-B012-ADD191A3DAE6}" sibTransId="{E9A19B36-5C3E-3D4C-B66B-659E37272ACA}"/>
    <dgm:cxn modelId="{FF3DE72F-45DE-E042-A37A-76B050A50280}" srcId="{1D19B527-9064-D249-A15D-61E8675F805D}" destId="{FA7CAD2B-B3D9-7548-82DE-3FD37E1290F3}" srcOrd="6" destOrd="0" parTransId="{0132A8EB-0932-E54F-89B2-ECFD3AB916A4}" sibTransId="{DF8BF7EE-20C8-2B40-ABDA-0B2F4CE0AA6A}"/>
    <dgm:cxn modelId="{79DB3444-740A-0544-A671-45D1D4D3EE31}" type="presOf" srcId="{E74DC361-6223-774D-9B72-6A65AECB9240}" destId="{9DF9E887-B9F5-7B4D-A4E2-FB04CF33E7EE}" srcOrd="0" destOrd="0" presId="urn:microsoft.com/office/officeart/2005/8/layout/bProcess3"/>
    <dgm:cxn modelId="{83183E53-5F59-464E-8B90-58EC87BFE0EA}" srcId="{1D19B527-9064-D249-A15D-61E8675F805D}" destId="{903D5D4D-4259-E94F-84E5-D13F97078A12}" srcOrd="3" destOrd="0" parTransId="{D85B7F71-9A60-1B47-A32A-554B622E0F2C}" sibTransId="{CC5BE709-6A46-B74F-B5BB-49E7CA858A98}"/>
    <dgm:cxn modelId="{A1C9215E-DB6A-A244-A50B-447BD058C2D3}" srcId="{1D19B527-9064-D249-A15D-61E8675F805D}" destId="{8B083361-BD66-884E-A032-7A2D12714674}" srcOrd="0" destOrd="0" parTransId="{A9ABF59A-46CB-0740-A530-3302361237A9}" sibTransId="{5818A5C6-28E1-5743-A2B1-5370B7FD053F}"/>
    <dgm:cxn modelId="{FD61D861-8435-DD42-8E89-D59109DF7271}" type="presOf" srcId="{92255873-9862-0244-903F-65B644570689}" destId="{A30D9B32-1B2A-C741-8593-9EA81428E8A5}" srcOrd="0" destOrd="0" presId="urn:microsoft.com/office/officeart/2005/8/layout/bProcess3"/>
    <dgm:cxn modelId="{B178EF7B-02D1-114F-96A7-26AB179D0585}" type="presOf" srcId="{CC5BE709-6A46-B74F-B5BB-49E7CA858A98}" destId="{A2DDCE95-A0C5-774A-B1E4-44F8CF371C80}" srcOrd="1" destOrd="0" presId="urn:microsoft.com/office/officeart/2005/8/layout/bProcess3"/>
    <dgm:cxn modelId="{19CDDB80-9A7A-C746-87A1-4429C3741209}" type="presOf" srcId="{8B083361-BD66-884E-A032-7A2D12714674}" destId="{B715B23F-E2BB-F94D-B684-A7B7FF994920}" srcOrd="0" destOrd="0" presId="urn:microsoft.com/office/officeart/2005/8/layout/bProcess3"/>
    <dgm:cxn modelId="{5F69E087-64F7-0247-B508-1A38CF318772}" srcId="{1D19B527-9064-D249-A15D-61E8675F805D}" destId="{E74DC361-6223-774D-9B72-6A65AECB9240}" srcOrd="1" destOrd="0" parTransId="{BADB75D7-27D7-3142-A74F-DB8D637E447C}" sibTransId="{3F838C4B-6C6F-2F4D-8DE9-F3A849BC65BC}"/>
    <dgm:cxn modelId="{AF4F3396-0FC8-3F48-93CE-F15E772DBBEF}" type="presOf" srcId="{0D975577-AC63-D241-87A8-070112C7BD9B}" destId="{B7A3EAC1-BA14-124A-8B27-8DA1B415498D}" srcOrd="0" destOrd="0" presId="urn:microsoft.com/office/officeart/2005/8/layout/bProcess3"/>
    <dgm:cxn modelId="{0D8B8BA9-9FB9-4343-9EB0-D7B5A77D9CB2}" type="presOf" srcId="{FA7CAD2B-B3D9-7548-82DE-3FD37E1290F3}" destId="{3836C696-CCAC-8244-8BBE-36DDFBE2F765}" srcOrd="0" destOrd="0" presId="urn:microsoft.com/office/officeart/2005/8/layout/bProcess3"/>
    <dgm:cxn modelId="{744523B9-D7B0-FB48-A677-5897B4F6CDB0}" type="presOf" srcId="{5818A5C6-28E1-5743-A2B1-5370B7FD053F}" destId="{92D4C6CE-55E8-0145-9C9F-C91CBE87C721}" srcOrd="1" destOrd="0" presId="urn:microsoft.com/office/officeart/2005/8/layout/bProcess3"/>
    <dgm:cxn modelId="{7F5576C2-3E7C-F049-89AC-233F57D2AA86}" srcId="{1D19B527-9064-D249-A15D-61E8675F805D}" destId="{C3768488-79F1-FD44-83CE-2B917E91F300}" srcOrd="4" destOrd="0" parTransId="{B2060FC8-9301-FC40-A17A-5D65673007A4}" sibTransId="{0D975577-AC63-D241-87A8-070112C7BD9B}"/>
    <dgm:cxn modelId="{B3BF4ACF-B16B-8D4B-A346-6995EB57DF3A}" type="presOf" srcId="{3F838C4B-6C6F-2F4D-8DE9-F3A849BC65BC}" destId="{90BCC38A-7425-A947-B7E1-C6E68C881DC0}" srcOrd="0" destOrd="0" presId="urn:microsoft.com/office/officeart/2005/8/layout/bProcess3"/>
    <dgm:cxn modelId="{F37183D0-6BCB-E546-883F-B0B7FAFDD945}" type="presOf" srcId="{903D5D4D-4259-E94F-84E5-D13F97078A12}" destId="{1527471F-4AC5-B44D-B80B-1552AF8B6965}" srcOrd="0" destOrd="0" presId="urn:microsoft.com/office/officeart/2005/8/layout/bProcess3"/>
    <dgm:cxn modelId="{A48F54D1-235E-2A42-914C-13596BB7AD81}" type="presOf" srcId="{5818A5C6-28E1-5743-A2B1-5370B7FD053F}" destId="{F0F141B2-7FB7-724D-9A06-5474BB66094D}" srcOrd="0" destOrd="0" presId="urn:microsoft.com/office/officeart/2005/8/layout/bProcess3"/>
    <dgm:cxn modelId="{2D4A81D1-94A8-1D4D-A7CD-73C7B1958B07}" type="presOf" srcId="{3F838C4B-6C6F-2F4D-8DE9-F3A849BC65BC}" destId="{328A3C58-85F7-C34E-A351-45FBFA22AEC2}" srcOrd="1" destOrd="0" presId="urn:microsoft.com/office/officeart/2005/8/layout/bProcess3"/>
    <dgm:cxn modelId="{8E33D0D6-14A8-E64C-BF0F-90E76B02409B}" type="presOf" srcId="{E9FF4598-958B-B94D-8996-25AF42B0CFE5}" destId="{59957F4A-283D-D049-83A0-BBB3C9AF67B0}" srcOrd="1" destOrd="0" presId="urn:microsoft.com/office/officeart/2005/8/layout/bProcess3"/>
    <dgm:cxn modelId="{8D98DCE8-42C0-5D4B-9A0C-D73A56C60CBA}" type="presOf" srcId="{A4EA26FA-9CF5-D547-97C1-C2C88CE08193}" destId="{AB3568FA-0BC4-C243-863F-0EB297718E04}" srcOrd="0" destOrd="0" presId="urn:microsoft.com/office/officeart/2005/8/layout/bProcess3"/>
    <dgm:cxn modelId="{ABF4F2EA-10B1-A84F-82CC-4CC92166583F}" type="presOf" srcId="{E9A19B36-5C3E-3D4C-B66B-659E37272ACA}" destId="{846AA0C3-3843-C84E-A35D-8397CB397EB4}" srcOrd="0" destOrd="0" presId="urn:microsoft.com/office/officeart/2005/8/layout/bProcess3"/>
    <dgm:cxn modelId="{375499EE-90EF-3C40-A35A-7BDB54AA7F5F}" type="presOf" srcId="{CC5BE709-6A46-B74F-B5BB-49E7CA858A98}" destId="{6B5E2216-C7F4-A14E-8E18-CD471C9CEDB5}" srcOrd="0" destOrd="0" presId="urn:microsoft.com/office/officeart/2005/8/layout/bProcess3"/>
    <dgm:cxn modelId="{C85EAFEE-5F3A-B54A-8F98-2AC8CFF4F968}" type="presOf" srcId="{0D975577-AC63-D241-87A8-070112C7BD9B}" destId="{42C51531-FC48-3044-A019-EAA61FB4E572}" srcOrd="1" destOrd="0" presId="urn:microsoft.com/office/officeart/2005/8/layout/bProcess3"/>
    <dgm:cxn modelId="{7FF4F3EF-2068-5A47-8356-891AF590F4F1}" type="presOf" srcId="{1D19B527-9064-D249-A15D-61E8675F805D}" destId="{739BAA77-8C4F-014D-B931-706551CD999F}" srcOrd="0" destOrd="0" presId="urn:microsoft.com/office/officeart/2005/8/layout/bProcess3"/>
    <dgm:cxn modelId="{E5A20AF7-E363-3F47-BE8F-B4F4E10C29AB}" type="presOf" srcId="{E9FF4598-958B-B94D-8996-25AF42B0CFE5}" destId="{972F3AE5-ED8A-D64B-81A0-2693592E3044}" srcOrd="0" destOrd="0" presId="urn:microsoft.com/office/officeart/2005/8/layout/bProcess3"/>
    <dgm:cxn modelId="{E012209C-7D39-D043-8C8B-0205442FB176}" type="presParOf" srcId="{739BAA77-8C4F-014D-B931-706551CD999F}" destId="{B715B23F-E2BB-F94D-B684-A7B7FF994920}" srcOrd="0" destOrd="0" presId="urn:microsoft.com/office/officeart/2005/8/layout/bProcess3"/>
    <dgm:cxn modelId="{F1F82310-84D8-9541-9760-82D427A9C72F}" type="presParOf" srcId="{739BAA77-8C4F-014D-B931-706551CD999F}" destId="{F0F141B2-7FB7-724D-9A06-5474BB66094D}" srcOrd="1" destOrd="0" presId="urn:microsoft.com/office/officeart/2005/8/layout/bProcess3"/>
    <dgm:cxn modelId="{2193D920-77CF-A14A-85C0-174059741353}" type="presParOf" srcId="{F0F141B2-7FB7-724D-9A06-5474BB66094D}" destId="{92D4C6CE-55E8-0145-9C9F-C91CBE87C721}" srcOrd="0" destOrd="0" presId="urn:microsoft.com/office/officeart/2005/8/layout/bProcess3"/>
    <dgm:cxn modelId="{E03FCBC7-5F96-1E4A-9F9E-636C76190D4C}" type="presParOf" srcId="{739BAA77-8C4F-014D-B931-706551CD999F}" destId="{9DF9E887-B9F5-7B4D-A4E2-FB04CF33E7EE}" srcOrd="2" destOrd="0" presId="urn:microsoft.com/office/officeart/2005/8/layout/bProcess3"/>
    <dgm:cxn modelId="{A2FE62C6-8CBF-094D-9275-914791064032}" type="presParOf" srcId="{739BAA77-8C4F-014D-B931-706551CD999F}" destId="{90BCC38A-7425-A947-B7E1-C6E68C881DC0}" srcOrd="3" destOrd="0" presId="urn:microsoft.com/office/officeart/2005/8/layout/bProcess3"/>
    <dgm:cxn modelId="{FADDA8B9-D233-FF4C-8F9A-2A2E2771A5D0}" type="presParOf" srcId="{90BCC38A-7425-A947-B7E1-C6E68C881DC0}" destId="{328A3C58-85F7-C34E-A351-45FBFA22AEC2}" srcOrd="0" destOrd="0" presId="urn:microsoft.com/office/officeart/2005/8/layout/bProcess3"/>
    <dgm:cxn modelId="{9D3A0187-C077-EB48-B0DB-09DCD1D2BF13}" type="presParOf" srcId="{739BAA77-8C4F-014D-B931-706551CD999F}" destId="{A30D9B32-1B2A-C741-8593-9EA81428E8A5}" srcOrd="4" destOrd="0" presId="urn:microsoft.com/office/officeart/2005/8/layout/bProcess3"/>
    <dgm:cxn modelId="{A5194EF0-5D24-914B-8E64-EF54196E5287}" type="presParOf" srcId="{739BAA77-8C4F-014D-B931-706551CD999F}" destId="{846AA0C3-3843-C84E-A35D-8397CB397EB4}" srcOrd="5" destOrd="0" presId="urn:microsoft.com/office/officeart/2005/8/layout/bProcess3"/>
    <dgm:cxn modelId="{954F7B98-627F-B447-8EDF-8BC45821362D}" type="presParOf" srcId="{846AA0C3-3843-C84E-A35D-8397CB397EB4}" destId="{B85DBFCB-9219-A746-BE32-5FD3994A17F6}" srcOrd="0" destOrd="0" presId="urn:microsoft.com/office/officeart/2005/8/layout/bProcess3"/>
    <dgm:cxn modelId="{A7E8286A-731D-DA42-A015-2B32B807F262}" type="presParOf" srcId="{739BAA77-8C4F-014D-B931-706551CD999F}" destId="{1527471F-4AC5-B44D-B80B-1552AF8B6965}" srcOrd="6" destOrd="0" presId="urn:microsoft.com/office/officeart/2005/8/layout/bProcess3"/>
    <dgm:cxn modelId="{D4E071DF-7B2C-BE42-9CB6-E0E9C36CD5BD}" type="presParOf" srcId="{739BAA77-8C4F-014D-B931-706551CD999F}" destId="{6B5E2216-C7F4-A14E-8E18-CD471C9CEDB5}" srcOrd="7" destOrd="0" presId="urn:microsoft.com/office/officeart/2005/8/layout/bProcess3"/>
    <dgm:cxn modelId="{B5EAF4F2-8866-E14C-88C9-3BEF938ACA5E}" type="presParOf" srcId="{6B5E2216-C7F4-A14E-8E18-CD471C9CEDB5}" destId="{A2DDCE95-A0C5-774A-B1E4-44F8CF371C80}" srcOrd="0" destOrd="0" presId="urn:microsoft.com/office/officeart/2005/8/layout/bProcess3"/>
    <dgm:cxn modelId="{7D18FC90-EE00-5E42-B9AD-C7DBF09BDA3D}" type="presParOf" srcId="{739BAA77-8C4F-014D-B931-706551CD999F}" destId="{85658110-0BD5-CE49-992C-E007EEB88FC4}" srcOrd="8" destOrd="0" presId="urn:microsoft.com/office/officeart/2005/8/layout/bProcess3"/>
    <dgm:cxn modelId="{3956C58D-5962-A646-8006-FFBE84C335C2}" type="presParOf" srcId="{739BAA77-8C4F-014D-B931-706551CD999F}" destId="{B7A3EAC1-BA14-124A-8B27-8DA1B415498D}" srcOrd="9" destOrd="0" presId="urn:microsoft.com/office/officeart/2005/8/layout/bProcess3"/>
    <dgm:cxn modelId="{6BDA1CEF-75B6-6E42-B73B-26C74EC1C81D}" type="presParOf" srcId="{B7A3EAC1-BA14-124A-8B27-8DA1B415498D}" destId="{42C51531-FC48-3044-A019-EAA61FB4E572}" srcOrd="0" destOrd="0" presId="urn:microsoft.com/office/officeart/2005/8/layout/bProcess3"/>
    <dgm:cxn modelId="{B257665B-B88D-6E41-872E-240A50923E97}" type="presParOf" srcId="{739BAA77-8C4F-014D-B931-706551CD999F}" destId="{AB3568FA-0BC4-C243-863F-0EB297718E04}" srcOrd="10" destOrd="0" presId="urn:microsoft.com/office/officeart/2005/8/layout/bProcess3"/>
    <dgm:cxn modelId="{764351FD-B917-5442-A527-772007630DB0}" type="presParOf" srcId="{739BAA77-8C4F-014D-B931-706551CD999F}" destId="{972F3AE5-ED8A-D64B-81A0-2693592E3044}" srcOrd="11" destOrd="0" presId="urn:microsoft.com/office/officeart/2005/8/layout/bProcess3"/>
    <dgm:cxn modelId="{B3AE05DC-67B3-E145-B9CD-A3EF48237558}" type="presParOf" srcId="{972F3AE5-ED8A-D64B-81A0-2693592E3044}" destId="{59957F4A-283D-D049-83A0-BBB3C9AF67B0}" srcOrd="0" destOrd="0" presId="urn:microsoft.com/office/officeart/2005/8/layout/bProcess3"/>
    <dgm:cxn modelId="{39D225C9-BBBE-3741-B2BD-68FC3CB06806}" type="presParOf" srcId="{739BAA77-8C4F-014D-B931-706551CD999F}" destId="{3836C696-CCAC-8244-8BBE-36DDFBE2F765}" srcOrd="12" destOrd="0" presId="urn:microsoft.com/office/officeart/2005/8/layout/bProcess3"/>
  </dgm:cxnLst>
  <dgm:bg>
    <a:gradFill flip="none" rotWithShape="1">
      <a:gsLst>
        <a:gs pos="0">
          <a:schemeClr val="accent1">
            <a:lumMod val="13000"/>
            <a:lumOff val="87000"/>
          </a:schemeClr>
        </a:gs>
        <a:gs pos="100000">
          <a:schemeClr val="bg1"/>
        </a:gs>
      </a:gsLst>
      <a:path path="circle">
        <a:fillToRect l="100000" t="100000"/>
      </a:path>
      <a:tileRect r="-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19B527-9064-D249-A15D-61E8675F805D}"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8B083361-BD66-884E-A032-7A2D12714674}">
      <dgm:prSet/>
      <dgm:spPr/>
      <dgm:t>
        <a:bodyPr/>
        <a:lstStyle/>
        <a:p>
          <a:r>
            <a:rPr lang="en-US" dirty="0"/>
            <a:t>John arrives at the construction jobsite with the Back Button he charge overnight at home. He attaches it to his shirt collar, inserts the earpiece, and clips on the earlobe sensor.</a:t>
          </a:r>
        </a:p>
      </dgm:t>
    </dgm:pt>
    <dgm:pt modelId="{A9ABF59A-46CB-0740-A530-3302361237A9}" type="parTrans" cxnId="{A1C9215E-DB6A-A244-A50B-447BD058C2D3}">
      <dgm:prSet/>
      <dgm:spPr/>
      <dgm:t>
        <a:bodyPr/>
        <a:lstStyle/>
        <a:p>
          <a:endParaRPr lang="en-US">
            <a:solidFill>
              <a:schemeClr val="bg1"/>
            </a:solidFill>
          </a:endParaRPr>
        </a:p>
      </dgm:t>
    </dgm:pt>
    <dgm:pt modelId="{5818A5C6-28E1-5743-A2B1-5370B7FD053F}" type="sibTrans" cxnId="{A1C9215E-DB6A-A244-A50B-447BD058C2D3}">
      <dgm:prSet/>
      <dgm:spPr/>
      <dgm:t>
        <a:bodyPr/>
        <a:lstStyle/>
        <a:p>
          <a:endParaRPr lang="en-US">
            <a:solidFill>
              <a:schemeClr val="bg1"/>
            </a:solidFill>
          </a:endParaRPr>
        </a:p>
      </dgm:t>
    </dgm:pt>
    <dgm:pt modelId="{92255873-9862-0244-903F-65B644570689}">
      <dgm:prSet/>
      <dgm:spPr/>
      <dgm:t>
        <a:bodyPr/>
        <a:lstStyle/>
        <a:p>
          <a:r>
            <a:rPr lang="en-US" dirty="0"/>
            <a:t>While working, a large storm front begins to move toward the city where the jobsite is located.</a:t>
          </a:r>
        </a:p>
      </dgm:t>
    </dgm:pt>
    <dgm:pt modelId="{44026013-74C2-8B4D-B012-ADD191A3DAE6}" type="parTrans" cxnId="{B6B0F91E-9D6C-AA4F-A153-59F063E3D681}">
      <dgm:prSet/>
      <dgm:spPr/>
      <dgm:t>
        <a:bodyPr/>
        <a:lstStyle/>
        <a:p>
          <a:endParaRPr lang="en-US">
            <a:solidFill>
              <a:schemeClr val="bg1"/>
            </a:solidFill>
          </a:endParaRPr>
        </a:p>
      </dgm:t>
    </dgm:pt>
    <dgm:pt modelId="{E9A19B36-5C3E-3D4C-B66B-659E37272ACA}" type="sibTrans" cxnId="{B6B0F91E-9D6C-AA4F-A153-59F063E3D681}">
      <dgm:prSet/>
      <dgm:spPr/>
      <dgm:t>
        <a:bodyPr/>
        <a:lstStyle/>
        <a:p>
          <a:endParaRPr lang="en-US">
            <a:solidFill>
              <a:schemeClr val="bg1"/>
            </a:solidFill>
          </a:endParaRPr>
        </a:p>
      </dgm:t>
    </dgm:pt>
    <dgm:pt modelId="{903D5D4D-4259-E94F-84E5-D13F97078A12}">
      <dgm:prSet/>
      <dgm:spPr/>
      <dgm:t>
        <a:bodyPr/>
        <a:lstStyle/>
        <a:p>
          <a:r>
            <a:rPr lang="en-US" dirty="0"/>
            <a:t>Management sees the severe weather and begins preparations to close the jobsite for the rest of the day. </a:t>
          </a:r>
        </a:p>
      </dgm:t>
    </dgm:pt>
    <dgm:pt modelId="{D85B7F71-9A60-1B47-A32A-554B622E0F2C}" type="parTrans" cxnId="{83183E53-5F59-464E-8B90-58EC87BFE0EA}">
      <dgm:prSet/>
      <dgm:spPr/>
      <dgm:t>
        <a:bodyPr/>
        <a:lstStyle/>
        <a:p>
          <a:endParaRPr lang="en-US">
            <a:solidFill>
              <a:schemeClr val="bg1"/>
            </a:solidFill>
          </a:endParaRPr>
        </a:p>
      </dgm:t>
    </dgm:pt>
    <dgm:pt modelId="{CC5BE709-6A46-B74F-B5BB-49E7CA858A98}" type="sibTrans" cxnId="{83183E53-5F59-464E-8B90-58EC87BFE0EA}">
      <dgm:prSet/>
      <dgm:spPr/>
      <dgm:t>
        <a:bodyPr/>
        <a:lstStyle/>
        <a:p>
          <a:endParaRPr lang="en-US">
            <a:solidFill>
              <a:schemeClr val="bg1"/>
            </a:solidFill>
          </a:endParaRPr>
        </a:p>
      </dgm:t>
    </dgm:pt>
    <dgm:pt modelId="{C3768488-79F1-FD44-83CE-2B917E91F300}">
      <dgm:prSet/>
      <dgm:spPr/>
      <dgm:t>
        <a:bodyPr/>
        <a:lstStyle/>
        <a:p>
          <a:r>
            <a:rPr lang="en-US" dirty="0"/>
            <a:t>The manager in charge of the site uses the Forman mobile app to issue a text push notification stating that the job site will be closing for the remainder of the day.</a:t>
          </a:r>
        </a:p>
      </dgm:t>
    </dgm:pt>
    <dgm:pt modelId="{B2060FC8-9301-FC40-A17A-5D65673007A4}" type="parTrans" cxnId="{7F5576C2-3E7C-F049-89AC-233F57D2AA86}">
      <dgm:prSet/>
      <dgm:spPr/>
      <dgm:t>
        <a:bodyPr/>
        <a:lstStyle/>
        <a:p>
          <a:endParaRPr lang="en-US">
            <a:solidFill>
              <a:schemeClr val="bg1"/>
            </a:solidFill>
          </a:endParaRPr>
        </a:p>
      </dgm:t>
    </dgm:pt>
    <dgm:pt modelId="{0D975577-AC63-D241-87A8-070112C7BD9B}" type="sibTrans" cxnId="{7F5576C2-3E7C-F049-89AC-233F57D2AA86}">
      <dgm:prSet/>
      <dgm:spPr/>
      <dgm:t>
        <a:bodyPr/>
        <a:lstStyle/>
        <a:p>
          <a:endParaRPr lang="en-US">
            <a:solidFill>
              <a:schemeClr val="bg1"/>
            </a:solidFill>
          </a:endParaRPr>
        </a:p>
      </dgm:t>
    </dgm:pt>
    <dgm:pt modelId="{E74DC361-6223-774D-9B72-6A65AECB9240}">
      <dgm:prSet/>
      <dgm:spPr/>
      <dgm:t>
        <a:bodyPr/>
        <a:lstStyle/>
        <a:p>
          <a:r>
            <a:rPr lang="en-US" dirty="0"/>
            <a:t>He works the majority of the day, receiving notifications and communications from his team through his earpiece.</a:t>
          </a:r>
        </a:p>
      </dgm:t>
    </dgm:pt>
    <dgm:pt modelId="{BADB75D7-27D7-3142-A74F-DB8D637E447C}" type="parTrans" cxnId="{5F69E087-64F7-0247-B508-1A38CF318772}">
      <dgm:prSet/>
      <dgm:spPr/>
      <dgm:t>
        <a:bodyPr/>
        <a:lstStyle/>
        <a:p>
          <a:endParaRPr lang="en-US">
            <a:solidFill>
              <a:schemeClr val="bg1"/>
            </a:solidFill>
          </a:endParaRPr>
        </a:p>
      </dgm:t>
    </dgm:pt>
    <dgm:pt modelId="{3F838C4B-6C6F-2F4D-8DE9-F3A849BC65BC}" type="sibTrans" cxnId="{5F69E087-64F7-0247-B508-1A38CF318772}">
      <dgm:prSet/>
      <dgm:spPr/>
      <dgm:t>
        <a:bodyPr/>
        <a:lstStyle/>
        <a:p>
          <a:endParaRPr lang="en-US">
            <a:solidFill>
              <a:schemeClr val="bg1"/>
            </a:solidFill>
          </a:endParaRPr>
        </a:p>
      </dgm:t>
    </dgm:pt>
    <dgm:pt modelId="{170CE922-4993-EA47-B9E0-5A4FA2A6E27F}">
      <dgm:prSet/>
      <dgm:spPr/>
      <dgm:t>
        <a:bodyPr/>
        <a:lstStyle/>
        <a:p>
          <a:r>
            <a:rPr lang="en-US" dirty="0"/>
            <a:t>John promptly follows the procedure to leave the jobsite and successfully avoids spending any more time working in severely hazardous conditions </a:t>
          </a:r>
        </a:p>
      </dgm:t>
    </dgm:pt>
    <dgm:pt modelId="{90FE81DA-9E50-234E-AB27-00888782BC7B}" type="parTrans" cxnId="{947ECF64-B4A0-2842-B725-A78609656E15}">
      <dgm:prSet/>
      <dgm:spPr/>
      <dgm:t>
        <a:bodyPr/>
        <a:lstStyle/>
        <a:p>
          <a:endParaRPr lang="en-US">
            <a:solidFill>
              <a:schemeClr val="bg1"/>
            </a:solidFill>
          </a:endParaRPr>
        </a:p>
      </dgm:t>
    </dgm:pt>
    <dgm:pt modelId="{67062AF8-C8D7-FE4E-9CE5-64EC03CE8BC2}" type="sibTrans" cxnId="{947ECF64-B4A0-2842-B725-A78609656E15}">
      <dgm:prSet/>
      <dgm:spPr>
        <a:ln>
          <a:noFill/>
        </a:ln>
      </dgm:spPr>
      <dgm:t>
        <a:bodyPr/>
        <a:lstStyle/>
        <a:p>
          <a:endParaRPr lang="en-US">
            <a:solidFill>
              <a:schemeClr val="bg1"/>
            </a:solidFill>
          </a:endParaRPr>
        </a:p>
      </dgm:t>
    </dgm:pt>
    <dgm:pt modelId="{A4EA26FA-9CF5-D547-97C1-C2C88CE08193}">
      <dgm:prSet/>
      <dgm:spPr>
        <a:solidFill>
          <a:schemeClr val="accent1">
            <a:lumMod val="20000"/>
            <a:lumOff val="80000"/>
          </a:schemeClr>
        </a:solidFill>
        <a:ln>
          <a:solidFill>
            <a:schemeClr val="accent1">
              <a:lumMod val="20000"/>
              <a:lumOff val="80000"/>
            </a:schemeClr>
          </a:solidFill>
        </a:ln>
      </dgm:spPr>
      <dgm:t>
        <a:bodyPr/>
        <a:lstStyle/>
        <a:p>
          <a:pPr algn="l"/>
          <a:endParaRPr lang="en-US" dirty="0"/>
        </a:p>
      </dgm:t>
    </dgm:pt>
    <dgm:pt modelId="{E9FF4598-958B-B94D-8996-25AF42B0CFE5}" type="sibTrans" cxnId="{9651DB19-884B-8540-970F-BE986E6EB9E1}">
      <dgm:prSet/>
      <dgm:spPr/>
      <dgm:t>
        <a:bodyPr/>
        <a:lstStyle/>
        <a:p>
          <a:endParaRPr lang="en-US">
            <a:solidFill>
              <a:schemeClr val="bg1"/>
            </a:solidFill>
          </a:endParaRPr>
        </a:p>
      </dgm:t>
    </dgm:pt>
    <dgm:pt modelId="{91CBBA62-C969-A147-899D-BA0055966C83}" type="parTrans" cxnId="{9651DB19-884B-8540-970F-BE986E6EB9E1}">
      <dgm:prSet/>
      <dgm:spPr/>
      <dgm:t>
        <a:bodyPr/>
        <a:lstStyle/>
        <a:p>
          <a:endParaRPr lang="en-US">
            <a:solidFill>
              <a:schemeClr val="bg1"/>
            </a:solidFill>
          </a:endParaRPr>
        </a:p>
      </dgm:t>
    </dgm:pt>
    <dgm:pt modelId="{67DE8D99-F135-1047-AC7A-A2F71EE73B2F}">
      <dgm:prSet/>
      <dgm:spPr/>
      <dgm:t>
        <a:bodyPr/>
        <a:lstStyle/>
        <a:p>
          <a:r>
            <a:rPr lang="en-US" dirty="0"/>
            <a:t>John hears this notification through his Back Button device’s earpiece. Back Button converts the text notification to speech.</a:t>
          </a:r>
        </a:p>
      </dgm:t>
    </dgm:pt>
    <dgm:pt modelId="{ADCAAE94-63F7-114E-89D2-16CA350E104C}" type="parTrans" cxnId="{46B52448-D964-DD49-8214-9DA17E3D88BD}">
      <dgm:prSet/>
      <dgm:spPr/>
      <dgm:t>
        <a:bodyPr/>
        <a:lstStyle/>
        <a:p>
          <a:endParaRPr lang="en-US"/>
        </a:p>
      </dgm:t>
    </dgm:pt>
    <dgm:pt modelId="{DD7F455B-8895-0441-AFE6-13B87E521124}" type="sibTrans" cxnId="{46B52448-D964-DD49-8214-9DA17E3D88BD}">
      <dgm:prSet/>
      <dgm:spPr/>
      <dgm:t>
        <a:bodyPr/>
        <a:lstStyle/>
        <a:p>
          <a:endParaRPr lang="en-US"/>
        </a:p>
      </dgm:t>
    </dgm:pt>
    <dgm:pt modelId="{739BAA77-8C4F-014D-B931-706551CD999F}" type="pres">
      <dgm:prSet presAssocID="{1D19B527-9064-D249-A15D-61E8675F805D}" presName="Name0" presStyleCnt="0">
        <dgm:presLayoutVars>
          <dgm:dir/>
          <dgm:resizeHandles val="exact"/>
        </dgm:presLayoutVars>
      </dgm:prSet>
      <dgm:spPr/>
    </dgm:pt>
    <dgm:pt modelId="{B715B23F-E2BB-F94D-B684-A7B7FF994920}" type="pres">
      <dgm:prSet presAssocID="{8B083361-BD66-884E-A032-7A2D12714674}" presName="node" presStyleLbl="node1" presStyleIdx="0" presStyleCnt="8">
        <dgm:presLayoutVars>
          <dgm:bulletEnabled val="1"/>
        </dgm:presLayoutVars>
      </dgm:prSet>
      <dgm:spPr/>
    </dgm:pt>
    <dgm:pt modelId="{F0F141B2-7FB7-724D-9A06-5474BB66094D}" type="pres">
      <dgm:prSet presAssocID="{5818A5C6-28E1-5743-A2B1-5370B7FD053F}" presName="sibTrans" presStyleLbl="sibTrans1D1" presStyleIdx="0" presStyleCnt="7"/>
      <dgm:spPr/>
    </dgm:pt>
    <dgm:pt modelId="{92D4C6CE-55E8-0145-9C9F-C91CBE87C721}" type="pres">
      <dgm:prSet presAssocID="{5818A5C6-28E1-5743-A2B1-5370B7FD053F}" presName="connectorText" presStyleLbl="sibTrans1D1" presStyleIdx="0" presStyleCnt="7"/>
      <dgm:spPr/>
    </dgm:pt>
    <dgm:pt modelId="{9DF9E887-B9F5-7B4D-A4E2-FB04CF33E7EE}" type="pres">
      <dgm:prSet presAssocID="{E74DC361-6223-774D-9B72-6A65AECB9240}" presName="node" presStyleLbl="node1" presStyleIdx="1" presStyleCnt="8">
        <dgm:presLayoutVars>
          <dgm:bulletEnabled val="1"/>
        </dgm:presLayoutVars>
      </dgm:prSet>
      <dgm:spPr/>
    </dgm:pt>
    <dgm:pt modelId="{90BCC38A-7425-A947-B7E1-C6E68C881DC0}" type="pres">
      <dgm:prSet presAssocID="{3F838C4B-6C6F-2F4D-8DE9-F3A849BC65BC}" presName="sibTrans" presStyleLbl="sibTrans1D1" presStyleIdx="1" presStyleCnt="7"/>
      <dgm:spPr/>
    </dgm:pt>
    <dgm:pt modelId="{328A3C58-85F7-C34E-A351-45FBFA22AEC2}" type="pres">
      <dgm:prSet presAssocID="{3F838C4B-6C6F-2F4D-8DE9-F3A849BC65BC}" presName="connectorText" presStyleLbl="sibTrans1D1" presStyleIdx="1" presStyleCnt="7"/>
      <dgm:spPr/>
    </dgm:pt>
    <dgm:pt modelId="{A30D9B32-1B2A-C741-8593-9EA81428E8A5}" type="pres">
      <dgm:prSet presAssocID="{92255873-9862-0244-903F-65B644570689}" presName="node" presStyleLbl="node1" presStyleIdx="2" presStyleCnt="8">
        <dgm:presLayoutVars>
          <dgm:bulletEnabled val="1"/>
        </dgm:presLayoutVars>
      </dgm:prSet>
      <dgm:spPr/>
    </dgm:pt>
    <dgm:pt modelId="{846AA0C3-3843-C84E-A35D-8397CB397EB4}" type="pres">
      <dgm:prSet presAssocID="{E9A19B36-5C3E-3D4C-B66B-659E37272ACA}" presName="sibTrans" presStyleLbl="sibTrans1D1" presStyleIdx="2" presStyleCnt="7"/>
      <dgm:spPr/>
    </dgm:pt>
    <dgm:pt modelId="{B85DBFCB-9219-A746-BE32-5FD3994A17F6}" type="pres">
      <dgm:prSet presAssocID="{E9A19B36-5C3E-3D4C-B66B-659E37272ACA}" presName="connectorText" presStyleLbl="sibTrans1D1" presStyleIdx="2" presStyleCnt="7"/>
      <dgm:spPr/>
    </dgm:pt>
    <dgm:pt modelId="{1527471F-4AC5-B44D-B80B-1552AF8B6965}" type="pres">
      <dgm:prSet presAssocID="{903D5D4D-4259-E94F-84E5-D13F97078A12}" presName="node" presStyleLbl="node1" presStyleIdx="3" presStyleCnt="8" custLinFactNeighborX="-10345">
        <dgm:presLayoutVars>
          <dgm:bulletEnabled val="1"/>
        </dgm:presLayoutVars>
      </dgm:prSet>
      <dgm:spPr/>
    </dgm:pt>
    <dgm:pt modelId="{6B5E2216-C7F4-A14E-8E18-CD471C9CEDB5}" type="pres">
      <dgm:prSet presAssocID="{CC5BE709-6A46-B74F-B5BB-49E7CA858A98}" presName="sibTrans" presStyleLbl="sibTrans1D1" presStyleIdx="3" presStyleCnt="7"/>
      <dgm:spPr/>
    </dgm:pt>
    <dgm:pt modelId="{A2DDCE95-A0C5-774A-B1E4-44F8CF371C80}" type="pres">
      <dgm:prSet presAssocID="{CC5BE709-6A46-B74F-B5BB-49E7CA858A98}" presName="connectorText" presStyleLbl="sibTrans1D1" presStyleIdx="3" presStyleCnt="7"/>
      <dgm:spPr/>
    </dgm:pt>
    <dgm:pt modelId="{85658110-0BD5-CE49-992C-E007EEB88FC4}" type="pres">
      <dgm:prSet presAssocID="{C3768488-79F1-FD44-83CE-2B917E91F300}" presName="node" presStyleLbl="node1" presStyleIdx="4" presStyleCnt="8">
        <dgm:presLayoutVars>
          <dgm:bulletEnabled val="1"/>
        </dgm:presLayoutVars>
      </dgm:prSet>
      <dgm:spPr/>
    </dgm:pt>
    <dgm:pt modelId="{B7A3EAC1-BA14-124A-8B27-8DA1B415498D}" type="pres">
      <dgm:prSet presAssocID="{0D975577-AC63-D241-87A8-070112C7BD9B}" presName="sibTrans" presStyleLbl="sibTrans1D1" presStyleIdx="4" presStyleCnt="7"/>
      <dgm:spPr/>
    </dgm:pt>
    <dgm:pt modelId="{42C51531-FC48-3044-A019-EAA61FB4E572}" type="pres">
      <dgm:prSet presAssocID="{0D975577-AC63-D241-87A8-070112C7BD9B}" presName="connectorText" presStyleLbl="sibTrans1D1" presStyleIdx="4" presStyleCnt="7"/>
      <dgm:spPr/>
    </dgm:pt>
    <dgm:pt modelId="{1335F771-C8C5-0F41-B85D-703A60AF5CEA}" type="pres">
      <dgm:prSet presAssocID="{67DE8D99-F135-1047-AC7A-A2F71EE73B2F}" presName="node" presStyleLbl="node1" presStyleIdx="5" presStyleCnt="8">
        <dgm:presLayoutVars>
          <dgm:bulletEnabled val="1"/>
        </dgm:presLayoutVars>
      </dgm:prSet>
      <dgm:spPr/>
    </dgm:pt>
    <dgm:pt modelId="{C538A826-976E-7344-AE53-6F7E56D4EF8D}" type="pres">
      <dgm:prSet presAssocID="{DD7F455B-8895-0441-AFE6-13B87E521124}" presName="sibTrans" presStyleLbl="sibTrans1D1" presStyleIdx="5" presStyleCnt="7"/>
      <dgm:spPr/>
    </dgm:pt>
    <dgm:pt modelId="{964CA1C5-5B6B-1A4C-885A-895C9469FB68}" type="pres">
      <dgm:prSet presAssocID="{DD7F455B-8895-0441-AFE6-13B87E521124}" presName="connectorText" presStyleLbl="sibTrans1D1" presStyleIdx="5" presStyleCnt="7"/>
      <dgm:spPr/>
    </dgm:pt>
    <dgm:pt modelId="{D3E97BBD-931A-1848-834B-9EB447231A8B}" type="pres">
      <dgm:prSet presAssocID="{170CE922-4993-EA47-B9E0-5A4FA2A6E27F}" presName="node" presStyleLbl="node1" presStyleIdx="6" presStyleCnt="8">
        <dgm:presLayoutVars>
          <dgm:bulletEnabled val="1"/>
        </dgm:presLayoutVars>
      </dgm:prSet>
      <dgm:spPr/>
    </dgm:pt>
    <dgm:pt modelId="{4366AFEF-4644-254E-A810-A0309A575FE4}" type="pres">
      <dgm:prSet presAssocID="{67062AF8-C8D7-FE4E-9CE5-64EC03CE8BC2}" presName="sibTrans" presStyleLbl="sibTrans1D1" presStyleIdx="6" presStyleCnt="7"/>
      <dgm:spPr/>
    </dgm:pt>
    <dgm:pt modelId="{72CABD1B-117F-C248-AB85-BCCD8390781E}" type="pres">
      <dgm:prSet presAssocID="{67062AF8-C8D7-FE4E-9CE5-64EC03CE8BC2}" presName="connectorText" presStyleLbl="sibTrans1D1" presStyleIdx="6" presStyleCnt="7"/>
      <dgm:spPr/>
    </dgm:pt>
    <dgm:pt modelId="{AB3568FA-0BC4-C243-863F-0EB297718E04}" type="pres">
      <dgm:prSet presAssocID="{A4EA26FA-9CF5-D547-97C1-C2C88CE08193}" presName="node" presStyleLbl="node1" presStyleIdx="7" presStyleCnt="8" custLinFactNeighborX="-10206" custLinFactNeighborY="-1660">
        <dgm:presLayoutVars>
          <dgm:bulletEnabled val="1"/>
        </dgm:presLayoutVars>
      </dgm:prSet>
      <dgm:spPr/>
    </dgm:pt>
  </dgm:ptLst>
  <dgm:cxnLst>
    <dgm:cxn modelId="{BBE7CF08-2FFB-5349-91DD-1BCB0EF103AA}" type="presOf" srcId="{E9A19B36-5C3E-3D4C-B66B-659E37272ACA}" destId="{B85DBFCB-9219-A746-BE32-5FD3994A17F6}" srcOrd="1" destOrd="0" presId="urn:microsoft.com/office/officeart/2005/8/layout/bProcess3"/>
    <dgm:cxn modelId="{3981110B-285B-6F4D-BCB0-EC599AD73B56}" type="presOf" srcId="{C3768488-79F1-FD44-83CE-2B917E91F300}" destId="{85658110-0BD5-CE49-992C-E007EEB88FC4}" srcOrd="0" destOrd="0" presId="urn:microsoft.com/office/officeart/2005/8/layout/bProcess3"/>
    <dgm:cxn modelId="{9651DB19-884B-8540-970F-BE986E6EB9E1}" srcId="{1D19B527-9064-D249-A15D-61E8675F805D}" destId="{A4EA26FA-9CF5-D547-97C1-C2C88CE08193}" srcOrd="7" destOrd="0" parTransId="{91CBBA62-C969-A147-899D-BA0055966C83}" sibTransId="{E9FF4598-958B-B94D-8996-25AF42B0CFE5}"/>
    <dgm:cxn modelId="{C7A5681D-5F84-234E-8287-75D4E66D0D61}" type="presOf" srcId="{170CE922-4993-EA47-B9E0-5A4FA2A6E27F}" destId="{D3E97BBD-931A-1848-834B-9EB447231A8B}" srcOrd="0" destOrd="0" presId="urn:microsoft.com/office/officeart/2005/8/layout/bProcess3"/>
    <dgm:cxn modelId="{B6B0F91E-9D6C-AA4F-A153-59F063E3D681}" srcId="{1D19B527-9064-D249-A15D-61E8675F805D}" destId="{92255873-9862-0244-903F-65B644570689}" srcOrd="2" destOrd="0" parTransId="{44026013-74C2-8B4D-B012-ADD191A3DAE6}" sibTransId="{E9A19B36-5C3E-3D4C-B66B-659E37272ACA}"/>
    <dgm:cxn modelId="{DA2B8841-A6A9-B448-8597-7342F248E367}" type="presOf" srcId="{DD7F455B-8895-0441-AFE6-13B87E521124}" destId="{C538A826-976E-7344-AE53-6F7E56D4EF8D}" srcOrd="0" destOrd="0" presId="urn:microsoft.com/office/officeart/2005/8/layout/bProcess3"/>
    <dgm:cxn modelId="{79DB3444-740A-0544-A671-45D1D4D3EE31}" type="presOf" srcId="{E74DC361-6223-774D-9B72-6A65AECB9240}" destId="{9DF9E887-B9F5-7B4D-A4E2-FB04CF33E7EE}" srcOrd="0" destOrd="0" presId="urn:microsoft.com/office/officeart/2005/8/layout/bProcess3"/>
    <dgm:cxn modelId="{46B52448-D964-DD49-8214-9DA17E3D88BD}" srcId="{1D19B527-9064-D249-A15D-61E8675F805D}" destId="{67DE8D99-F135-1047-AC7A-A2F71EE73B2F}" srcOrd="5" destOrd="0" parTransId="{ADCAAE94-63F7-114E-89D2-16CA350E104C}" sibTransId="{DD7F455B-8895-0441-AFE6-13B87E521124}"/>
    <dgm:cxn modelId="{83183E53-5F59-464E-8B90-58EC87BFE0EA}" srcId="{1D19B527-9064-D249-A15D-61E8675F805D}" destId="{903D5D4D-4259-E94F-84E5-D13F97078A12}" srcOrd="3" destOrd="0" parTransId="{D85B7F71-9A60-1B47-A32A-554B622E0F2C}" sibTransId="{CC5BE709-6A46-B74F-B5BB-49E7CA858A98}"/>
    <dgm:cxn modelId="{E0017754-23FD-014F-9EFA-D688CC4A4E85}" type="presOf" srcId="{67062AF8-C8D7-FE4E-9CE5-64EC03CE8BC2}" destId="{72CABD1B-117F-C248-AB85-BCCD8390781E}" srcOrd="1" destOrd="0" presId="urn:microsoft.com/office/officeart/2005/8/layout/bProcess3"/>
    <dgm:cxn modelId="{A1C9215E-DB6A-A244-A50B-447BD058C2D3}" srcId="{1D19B527-9064-D249-A15D-61E8675F805D}" destId="{8B083361-BD66-884E-A032-7A2D12714674}" srcOrd="0" destOrd="0" parTransId="{A9ABF59A-46CB-0740-A530-3302361237A9}" sibTransId="{5818A5C6-28E1-5743-A2B1-5370B7FD053F}"/>
    <dgm:cxn modelId="{FD61D861-8435-DD42-8E89-D59109DF7271}" type="presOf" srcId="{92255873-9862-0244-903F-65B644570689}" destId="{A30D9B32-1B2A-C741-8593-9EA81428E8A5}" srcOrd="0" destOrd="0" presId="urn:microsoft.com/office/officeart/2005/8/layout/bProcess3"/>
    <dgm:cxn modelId="{947ECF64-B4A0-2842-B725-A78609656E15}" srcId="{1D19B527-9064-D249-A15D-61E8675F805D}" destId="{170CE922-4993-EA47-B9E0-5A4FA2A6E27F}" srcOrd="6" destOrd="0" parTransId="{90FE81DA-9E50-234E-AB27-00888782BC7B}" sibTransId="{67062AF8-C8D7-FE4E-9CE5-64EC03CE8BC2}"/>
    <dgm:cxn modelId="{B178EF7B-02D1-114F-96A7-26AB179D0585}" type="presOf" srcId="{CC5BE709-6A46-B74F-B5BB-49E7CA858A98}" destId="{A2DDCE95-A0C5-774A-B1E4-44F8CF371C80}" srcOrd="1" destOrd="0" presId="urn:microsoft.com/office/officeart/2005/8/layout/bProcess3"/>
    <dgm:cxn modelId="{19CDDB80-9A7A-C746-87A1-4429C3741209}" type="presOf" srcId="{8B083361-BD66-884E-A032-7A2D12714674}" destId="{B715B23F-E2BB-F94D-B684-A7B7FF994920}" srcOrd="0" destOrd="0" presId="urn:microsoft.com/office/officeart/2005/8/layout/bProcess3"/>
    <dgm:cxn modelId="{39BA3C82-67DB-504D-9387-FDFB97A2D098}" type="presOf" srcId="{67DE8D99-F135-1047-AC7A-A2F71EE73B2F}" destId="{1335F771-C8C5-0F41-B85D-703A60AF5CEA}" srcOrd="0" destOrd="0" presId="urn:microsoft.com/office/officeart/2005/8/layout/bProcess3"/>
    <dgm:cxn modelId="{5F69E087-64F7-0247-B508-1A38CF318772}" srcId="{1D19B527-9064-D249-A15D-61E8675F805D}" destId="{E74DC361-6223-774D-9B72-6A65AECB9240}" srcOrd="1" destOrd="0" parTransId="{BADB75D7-27D7-3142-A74F-DB8D637E447C}" sibTransId="{3F838C4B-6C6F-2F4D-8DE9-F3A849BC65BC}"/>
    <dgm:cxn modelId="{AF4F3396-0FC8-3F48-93CE-F15E772DBBEF}" type="presOf" srcId="{0D975577-AC63-D241-87A8-070112C7BD9B}" destId="{B7A3EAC1-BA14-124A-8B27-8DA1B415498D}" srcOrd="0" destOrd="0" presId="urn:microsoft.com/office/officeart/2005/8/layout/bProcess3"/>
    <dgm:cxn modelId="{744523B9-D7B0-FB48-A677-5897B4F6CDB0}" type="presOf" srcId="{5818A5C6-28E1-5743-A2B1-5370B7FD053F}" destId="{92D4C6CE-55E8-0145-9C9F-C91CBE87C721}" srcOrd="1" destOrd="0" presId="urn:microsoft.com/office/officeart/2005/8/layout/bProcess3"/>
    <dgm:cxn modelId="{7A79BFBD-8ADD-7044-A177-F1C8CA80D0C9}" type="presOf" srcId="{67062AF8-C8D7-FE4E-9CE5-64EC03CE8BC2}" destId="{4366AFEF-4644-254E-A810-A0309A575FE4}" srcOrd="0" destOrd="0" presId="urn:microsoft.com/office/officeart/2005/8/layout/bProcess3"/>
    <dgm:cxn modelId="{7F5576C2-3E7C-F049-89AC-233F57D2AA86}" srcId="{1D19B527-9064-D249-A15D-61E8675F805D}" destId="{C3768488-79F1-FD44-83CE-2B917E91F300}" srcOrd="4" destOrd="0" parTransId="{B2060FC8-9301-FC40-A17A-5D65673007A4}" sibTransId="{0D975577-AC63-D241-87A8-070112C7BD9B}"/>
    <dgm:cxn modelId="{B3BF4ACF-B16B-8D4B-A346-6995EB57DF3A}" type="presOf" srcId="{3F838C4B-6C6F-2F4D-8DE9-F3A849BC65BC}" destId="{90BCC38A-7425-A947-B7E1-C6E68C881DC0}" srcOrd="0" destOrd="0" presId="urn:microsoft.com/office/officeart/2005/8/layout/bProcess3"/>
    <dgm:cxn modelId="{F37183D0-6BCB-E546-883F-B0B7FAFDD945}" type="presOf" srcId="{903D5D4D-4259-E94F-84E5-D13F97078A12}" destId="{1527471F-4AC5-B44D-B80B-1552AF8B6965}" srcOrd="0" destOrd="0" presId="urn:microsoft.com/office/officeart/2005/8/layout/bProcess3"/>
    <dgm:cxn modelId="{A48F54D1-235E-2A42-914C-13596BB7AD81}" type="presOf" srcId="{5818A5C6-28E1-5743-A2B1-5370B7FD053F}" destId="{F0F141B2-7FB7-724D-9A06-5474BB66094D}" srcOrd="0" destOrd="0" presId="urn:microsoft.com/office/officeart/2005/8/layout/bProcess3"/>
    <dgm:cxn modelId="{2D4A81D1-94A8-1D4D-A7CD-73C7B1958B07}" type="presOf" srcId="{3F838C4B-6C6F-2F4D-8DE9-F3A849BC65BC}" destId="{328A3C58-85F7-C34E-A351-45FBFA22AEC2}" srcOrd="1" destOrd="0" presId="urn:microsoft.com/office/officeart/2005/8/layout/bProcess3"/>
    <dgm:cxn modelId="{8D98DCE8-42C0-5D4B-9A0C-D73A56C60CBA}" type="presOf" srcId="{A4EA26FA-9CF5-D547-97C1-C2C88CE08193}" destId="{AB3568FA-0BC4-C243-863F-0EB297718E04}" srcOrd="0" destOrd="0" presId="urn:microsoft.com/office/officeart/2005/8/layout/bProcess3"/>
    <dgm:cxn modelId="{ABF4F2EA-10B1-A84F-82CC-4CC92166583F}" type="presOf" srcId="{E9A19B36-5C3E-3D4C-B66B-659E37272ACA}" destId="{846AA0C3-3843-C84E-A35D-8397CB397EB4}" srcOrd="0" destOrd="0" presId="urn:microsoft.com/office/officeart/2005/8/layout/bProcess3"/>
    <dgm:cxn modelId="{A0A911EB-7702-614A-BDBA-96380608C32C}" type="presOf" srcId="{DD7F455B-8895-0441-AFE6-13B87E521124}" destId="{964CA1C5-5B6B-1A4C-885A-895C9469FB68}" srcOrd="1" destOrd="0" presId="urn:microsoft.com/office/officeart/2005/8/layout/bProcess3"/>
    <dgm:cxn modelId="{375499EE-90EF-3C40-A35A-7BDB54AA7F5F}" type="presOf" srcId="{CC5BE709-6A46-B74F-B5BB-49E7CA858A98}" destId="{6B5E2216-C7F4-A14E-8E18-CD471C9CEDB5}" srcOrd="0" destOrd="0" presId="urn:microsoft.com/office/officeart/2005/8/layout/bProcess3"/>
    <dgm:cxn modelId="{C85EAFEE-5F3A-B54A-8F98-2AC8CFF4F968}" type="presOf" srcId="{0D975577-AC63-D241-87A8-070112C7BD9B}" destId="{42C51531-FC48-3044-A019-EAA61FB4E572}" srcOrd="1" destOrd="0" presId="urn:microsoft.com/office/officeart/2005/8/layout/bProcess3"/>
    <dgm:cxn modelId="{7FF4F3EF-2068-5A47-8356-891AF590F4F1}" type="presOf" srcId="{1D19B527-9064-D249-A15D-61E8675F805D}" destId="{739BAA77-8C4F-014D-B931-706551CD999F}" srcOrd="0" destOrd="0" presId="urn:microsoft.com/office/officeart/2005/8/layout/bProcess3"/>
    <dgm:cxn modelId="{E012209C-7D39-D043-8C8B-0205442FB176}" type="presParOf" srcId="{739BAA77-8C4F-014D-B931-706551CD999F}" destId="{B715B23F-E2BB-F94D-B684-A7B7FF994920}" srcOrd="0" destOrd="0" presId="urn:microsoft.com/office/officeart/2005/8/layout/bProcess3"/>
    <dgm:cxn modelId="{F1F82310-84D8-9541-9760-82D427A9C72F}" type="presParOf" srcId="{739BAA77-8C4F-014D-B931-706551CD999F}" destId="{F0F141B2-7FB7-724D-9A06-5474BB66094D}" srcOrd="1" destOrd="0" presId="urn:microsoft.com/office/officeart/2005/8/layout/bProcess3"/>
    <dgm:cxn modelId="{2193D920-77CF-A14A-85C0-174059741353}" type="presParOf" srcId="{F0F141B2-7FB7-724D-9A06-5474BB66094D}" destId="{92D4C6CE-55E8-0145-9C9F-C91CBE87C721}" srcOrd="0" destOrd="0" presId="urn:microsoft.com/office/officeart/2005/8/layout/bProcess3"/>
    <dgm:cxn modelId="{E03FCBC7-5F96-1E4A-9F9E-636C76190D4C}" type="presParOf" srcId="{739BAA77-8C4F-014D-B931-706551CD999F}" destId="{9DF9E887-B9F5-7B4D-A4E2-FB04CF33E7EE}" srcOrd="2" destOrd="0" presId="urn:microsoft.com/office/officeart/2005/8/layout/bProcess3"/>
    <dgm:cxn modelId="{A2FE62C6-8CBF-094D-9275-914791064032}" type="presParOf" srcId="{739BAA77-8C4F-014D-B931-706551CD999F}" destId="{90BCC38A-7425-A947-B7E1-C6E68C881DC0}" srcOrd="3" destOrd="0" presId="urn:microsoft.com/office/officeart/2005/8/layout/bProcess3"/>
    <dgm:cxn modelId="{FADDA8B9-D233-FF4C-8F9A-2A2E2771A5D0}" type="presParOf" srcId="{90BCC38A-7425-A947-B7E1-C6E68C881DC0}" destId="{328A3C58-85F7-C34E-A351-45FBFA22AEC2}" srcOrd="0" destOrd="0" presId="urn:microsoft.com/office/officeart/2005/8/layout/bProcess3"/>
    <dgm:cxn modelId="{9D3A0187-C077-EB48-B0DB-09DCD1D2BF13}" type="presParOf" srcId="{739BAA77-8C4F-014D-B931-706551CD999F}" destId="{A30D9B32-1B2A-C741-8593-9EA81428E8A5}" srcOrd="4" destOrd="0" presId="urn:microsoft.com/office/officeart/2005/8/layout/bProcess3"/>
    <dgm:cxn modelId="{A5194EF0-5D24-914B-8E64-EF54196E5287}" type="presParOf" srcId="{739BAA77-8C4F-014D-B931-706551CD999F}" destId="{846AA0C3-3843-C84E-A35D-8397CB397EB4}" srcOrd="5" destOrd="0" presId="urn:microsoft.com/office/officeart/2005/8/layout/bProcess3"/>
    <dgm:cxn modelId="{954F7B98-627F-B447-8EDF-8BC45821362D}" type="presParOf" srcId="{846AA0C3-3843-C84E-A35D-8397CB397EB4}" destId="{B85DBFCB-9219-A746-BE32-5FD3994A17F6}" srcOrd="0" destOrd="0" presId="urn:microsoft.com/office/officeart/2005/8/layout/bProcess3"/>
    <dgm:cxn modelId="{A7E8286A-731D-DA42-A015-2B32B807F262}" type="presParOf" srcId="{739BAA77-8C4F-014D-B931-706551CD999F}" destId="{1527471F-4AC5-B44D-B80B-1552AF8B6965}" srcOrd="6" destOrd="0" presId="urn:microsoft.com/office/officeart/2005/8/layout/bProcess3"/>
    <dgm:cxn modelId="{D4E071DF-7B2C-BE42-9CB6-E0E9C36CD5BD}" type="presParOf" srcId="{739BAA77-8C4F-014D-B931-706551CD999F}" destId="{6B5E2216-C7F4-A14E-8E18-CD471C9CEDB5}" srcOrd="7" destOrd="0" presId="urn:microsoft.com/office/officeart/2005/8/layout/bProcess3"/>
    <dgm:cxn modelId="{B5EAF4F2-8866-E14C-88C9-3BEF938ACA5E}" type="presParOf" srcId="{6B5E2216-C7F4-A14E-8E18-CD471C9CEDB5}" destId="{A2DDCE95-A0C5-774A-B1E4-44F8CF371C80}" srcOrd="0" destOrd="0" presId="urn:microsoft.com/office/officeart/2005/8/layout/bProcess3"/>
    <dgm:cxn modelId="{7D18FC90-EE00-5E42-B9AD-C7DBF09BDA3D}" type="presParOf" srcId="{739BAA77-8C4F-014D-B931-706551CD999F}" destId="{85658110-0BD5-CE49-992C-E007EEB88FC4}" srcOrd="8" destOrd="0" presId="urn:microsoft.com/office/officeart/2005/8/layout/bProcess3"/>
    <dgm:cxn modelId="{3956C58D-5962-A646-8006-FFBE84C335C2}" type="presParOf" srcId="{739BAA77-8C4F-014D-B931-706551CD999F}" destId="{B7A3EAC1-BA14-124A-8B27-8DA1B415498D}" srcOrd="9" destOrd="0" presId="urn:microsoft.com/office/officeart/2005/8/layout/bProcess3"/>
    <dgm:cxn modelId="{6BDA1CEF-75B6-6E42-B73B-26C74EC1C81D}" type="presParOf" srcId="{B7A3EAC1-BA14-124A-8B27-8DA1B415498D}" destId="{42C51531-FC48-3044-A019-EAA61FB4E572}" srcOrd="0" destOrd="0" presId="urn:microsoft.com/office/officeart/2005/8/layout/bProcess3"/>
    <dgm:cxn modelId="{2845E3C8-132F-9249-B65F-75B61FAFAE03}" type="presParOf" srcId="{739BAA77-8C4F-014D-B931-706551CD999F}" destId="{1335F771-C8C5-0F41-B85D-703A60AF5CEA}" srcOrd="10" destOrd="0" presId="urn:microsoft.com/office/officeart/2005/8/layout/bProcess3"/>
    <dgm:cxn modelId="{B1BD003C-DFA7-4842-9527-91676399EAE5}" type="presParOf" srcId="{739BAA77-8C4F-014D-B931-706551CD999F}" destId="{C538A826-976E-7344-AE53-6F7E56D4EF8D}" srcOrd="11" destOrd="0" presId="urn:microsoft.com/office/officeart/2005/8/layout/bProcess3"/>
    <dgm:cxn modelId="{5CB65824-F31C-8B46-952F-18A97A062809}" type="presParOf" srcId="{C538A826-976E-7344-AE53-6F7E56D4EF8D}" destId="{964CA1C5-5B6B-1A4C-885A-895C9469FB68}" srcOrd="0" destOrd="0" presId="urn:microsoft.com/office/officeart/2005/8/layout/bProcess3"/>
    <dgm:cxn modelId="{A13BB7B5-6CAF-7B4B-8C4B-930A055B63BB}" type="presParOf" srcId="{739BAA77-8C4F-014D-B931-706551CD999F}" destId="{D3E97BBD-931A-1848-834B-9EB447231A8B}" srcOrd="12" destOrd="0" presId="urn:microsoft.com/office/officeart/2005/8/layout/bProcess3"/>
    <dgm:cxn modelId="{FECF4EF9-1ABE-994D-B5AB-245A2E572408}" type="presParOf" srcId="{739BAA77-8C4F-014D-B931-706551CD999F}" destId="{4366AFEF-4644-254E-A810-A0309A575FE4}" srcOrd="13" destOrd="0" presId="urn:microsoft.com/office/officeart/2005/8/layout/bProcess3"/>
    <dgm:cxn modelId="{9EB8407C-377A-4643-8CE5-B27CFE2D5A89}" type="presParOf" srcId="{4366AFEF-4644-254E-A810-A0309A575FE4}" destId="{72CABD1B-117F-C248-AB85-BCCD8390781E}" srcOrd="0" destOrd="0" presId="urn:microsoft.com/office/officeart/2005/8/layout/bProcess3"/>
    <dgm:cxn modelId="{B257665B-B88D-6E41-872E-240A50923E97}" type="presParOf" srcId="{739BAA77-8C4F-014D-B931-706551CD999F}" destId="{AB3568FA-0BC4-C243-863F-0EB297718E04}" srcOrd="14" destOrd="0" presId="urn:microsoft.com/office/officeart/2005/8/layout/bProcess3"/>
  </dgm:cxnLst>
  <dgm:bg>
    <a:gradFill flip="none" rotWithShape="1">
      <a:gsLst>
        <a:gs pos="0">
          <a:schemeClr val="accent1">
            <a:lumMod val="13000"/>
            <a:lumOff val="87000"/>
          </a:schemeClr>
        </a:gs>
        <a:gs pos="100000">
          <a:schemeClr val="bg1"/>
        </a:gs>
      </a:gsLst>
      <a:path path="circle">
        <a:fillToRect l="100000" t="100000"/>
      </a:path>
      <a:tileRect r="-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19B527-9064-D249-A15D-61E8675F805D}"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8B083361-BD66-884E-A032-7A2D12714674}">
      <dgm:prSet/>
      <dgm:spPr/>
      <dgm:t>
        <a:bodyPr/>
        <a:lstStyle/>
        <a:p>
          <a:r>
            <a:rPr lang="en-US" dirty="0"/>
            <a:t>John arrives at the construction jobsite with the Back Button he charge overnight at home. He attaches it to his shirt collar, inserts the earpiece, and clips on the earlobe sensor.</a:t>
          </a:r>
        </a:p>
      </dgm:t>
    </dgm:pt>
    <dgm:pt modelId="{A9ABF59A-46CB-0740-A530-3302361237A9}" type="parTrans" cxnId="{A1C9215E-DB6A-A244-A50B-447BD058C2D3}">
      <dgm:prSet/>
      <dgm:spPr/>
      <dgm:t>
        <a:bodyPr/>
        <a:lstStyle/>
        <a:p>
          <a:endParaRPr lang="en-US">
            <a:solidFill>
              <a:schemeClr val="bg1"/>
            </a:solidFill>
          </a:endParaRPr>
        </a:p>
      </dgm:t>
    </dgm:pt>
    <dgm:pt modelId="{5818A5C6-28E1-5743-A2B1-5370B7FD053F}" type="sibTrans" cxnId="{A1C9215E-DB6A-A244-A50B-447BD058C2D3}">
      <dgm:prSet/>
      <dgm:spPr/>
      <dgm:t>
        <a:bodyPr/>
        <a:lstStyle/>
        <a:p>
          <a:endParaRPr lang="en-US">
            <a:solidFill>
              <a:schemeClr val="bg1"/>
            </a:solidFill>
          </a:endParaRPr>
        </a:p>
      </dgm:t>
    </dgm:pt>
    <dgm:pt modelId="{92255873-9862-0244-903F-65B644570689}">
      <dgm:prSet/>
      <dgm:spPr/>
      <dgm:t>
        <a:bodyPr/>
        <a:lstStyle/>
        <a:p>
          <a:r>
            <a:rPr lang="en-US" dirty="0"/>
            <a:t>Because of a rigorous timeline, John skips breaks and works through a physically demanding task for hours on end.</a:t>
          </a:r>
        </a:p>
      </dgm:t>
    </dgm:pt>
    <dgm:pt modelId="{44026013-74C2-8B4D-B012-ADD191A3DAE6}" type="parTrans" cxnId="{B6B0F91E-9D6C-AA4F-A153-59F063E3D681}">
      <dgm:prSet/>
      <dgm:spPr/>
      <dgm:t>
        <a:bodyPr/>
        <a:lstStyle/>
        <a:p>
          <a:endParaRPr lang="en-US">
            <a:solidFill>
              <a:schemeClr val="bg1"/>
            </a:solidFill>
          </a:endParaRPr>
        </a:p>
      </dgm:t>
    </dgm:pt>
    <dgm:pt modelId="{E9A19B36-5C3E-3D4C-B66B-659E37272ACA}" type="sibTrans" cxnId="{B6B0F91E-9D6C-AA4F-A153-59F063E3D681}">
      <dgm:prSet/>
      <dgm:spPr/>
      <dgm:t>
        <a:bodyPr/>
        <a:lstStyle/>
        <a:p>
          <a:endParaRPr lang="en-US">
            <a:solidFill>
              <a:schemeClr val="bg1"/>
            </a:solidFill>
          </a:endParaRPr>
        </a:p>
      </dgm:t>
    </dgm:pt>
    <dgm:pt modelId="{903D5D4D-4259-E94F-84E5-D13F97078A12}">
      <dgm:prSet/>
      <dgm:spPr/>
      <dgm:t>
        <a:bodyPr/>
        <a:lstStyle/>
        <a:p>
          <a:r>
            <a:rPr lang="en-US" dirty="0"/>
            <a:t>Management gets a physiological notification from John’s Back Button device via the Forman mobile app.</a:t>
          </a:r>
        </a:p>
      </dgm:t>
    </dgm:pt>
    <dgm:pt modelId="{D85B7F71-9A60-1B47-A32A-554B622E0F2C}" type="parTrans" cxnId="{83183E53-5F59-464E-8B90-58EC87BFE0EA}">
      <dgm:prSet/>
      <dgm:spPr/>
      <dgm:t>
        <a:bodyPr/>
        <a:lstStyle/>
        <a:p>
          <a:endParaRPr lang="en-US">
            <a:solidFill>
              <a:schemeClr val="bg1"/>
            </a:solidFill>
          </a:endParaRPr>
        </a:p>
      </dgm:t>
    </dgm:pt>
    <dgm:pt modelId="{CC5BE709-6A46-B74F-B5BB-49E7CA858A98}" type="sibTrans" cxnId="{83183E53-5F59-464E-8B90-58EC87BFE0EA}">
      <dgm:prSet/>
      <dgm:spPr/>
      <dgm:t>
        <a:bodyPr/>
        <a:lstStyle/>
        <a:p>
          <a:endParaRPr lang="en-US">
            <a:solidFill>
              <a:schemeClr val="bg1"/>
            </a:solidFill>
          </a:endParaRPr>
        </a:p>
      </dgm:t>
    </dgm:pt>
    <dgm:pt modelId="{C3768488-79F1-FD44-83CE-2B917E91F300}">
      <dgm:prSet/>
      <dgm:spPr/>
      <dgm:t>
        <a:bodyPr/>
        <a:lstStyle/>
        <a:p>
          <a:r>
            <a:rPr lang="en-US" dirty="0"/>
            <a:t>John’s team lead is sent to check up on John, who’s determined to be at an additional risk due to obvious over exhaustion</a:t>
          </a:r>
        </a:p>
      </dgm:t>
    </dgm:pt>
    <dgm:pt modelId="{B2060FC8-9301-FC40-A17A-5D65673007A4}" type="parTrans" cxnId="{7F5576C2-3E7C-F049-89AC-233F57D2AA86}">
      <dgm:prSet/>
      <dgm:spPr/>
      <dgm:t>
        <a:bodyPr/>
        <a:lstStyle/>
        <a:p>
          <a:endParaRPr lang="en-US">
            <a:solidFill>
              <a:schemeClr val="bg1"/>
            </a:solidFill>
          </a:endParaRPr>
        </a:p>
      </dgm:t>
    </dgm:pt>
    <dgm:pt modelId="{0D975577-AC63-D241-87A8-070112C7BD9B}" type="sibTrans" cxnId="{7F5576C2-3E7C-F049-89AC-233F57D2AA86}">
      <dgm:prSet/>
      <dgm:spPr/>
      <dgm:t>
        <a:bodyPr/>
        <a:lstStyle/>
        <a:p>
          <a:endParaRPr lang="en-US">
            <a:solidFill>
              <a:schemeClr val="bg1"/>
            </a:solidFill>
          </a:endParaRPr>
        </a:p>
      </dgm:t>
    </dgm:pt>
    <dgm:pt modelId="{E74DC361-6223-774D-9B72-6A65AECB9240}">
      <dgm:prSet/>
      <dgm:spPr/>
      <dgm:t>
        <a:bodyPr/>
        <a:lstStyle/>
        <a:p>
          <a:r>
            <a:rPr lang="en-US" dirty="0"/>
            <a:t>He works the majority of the day, receiving notifications and communications from his team through his earpiece.</a:t>
          </a:r>
        </a:p>
      </dgm:t>
    </dgm:pt>
    <dgm:pt modelId="{BADB75D7-27D7-3142-A74F-DB8D637E447C}" type="parTrans" cxnId="{5F69E087-64F7-0247-B508-1A38CF318772}">
      <dgm:prSet/>
      <dgm:spPr/>
      <dgm:t>
        <a:bodyPr/>
        <a:lstStyle/>
        <a:p>
          <a:endParaRPr lang="en-US">
            <a:solidFill>
              <a:schemeClr val="bg1"/>
            </a:solidFill>
          </a:endParaRPr>
        </a:p>
      </dgm:t>
    </dgm:pt>
    <dgm:pt modelId="{3F838C4B-6C6F-2F4D-8DE9-F3A849BC65BC}" type="sibTrans" cxnId="{5F69E087-64F7-0247-B508-1A38CF318772}">
      <dgm:prSet/>
      <dgm:spPr/>
      <dgm:t>
        <a:bodyPr/>
        <a:lstStyle/>
        <a:p>
          <a:endParaRPr lang="en-US">
            <a:solidFill>
              <a:schemeClr val="bg1"/>
            </a:solidFill>
          </a:endParaRPr>
        </a:p>
      </dgm:t>
    </dgm:pt>
    <dgm:pt modelId="{170CE922-4993-EA47-B9E0-5A4FA2A6E27F}">
      <dgm:prSet/>
      <dgm:spPr/>
      <dgm:t>
        <a:bodyPr/>
        <a:lstStyle/>
        <a:p>
          <a:r>
            <a:rPr lang="en-US" dirty="0"/>
            <a:t>John is ordered to take a short break and hydrate until he’s capable of getting back to working safely</a:t>
          </a:r>
        </a:p>
      </dgm:t>
    </dgm:pt>
    <dgm:pt modelId="{90FE81DA-9E50-234E-AB27-00888782BC7B}" type="parTrans" cxnId="{947ECF64-B4A0-2842-B725-A78609656E15}">
      <dgm:prSet/>
      <dgm:spPr/>
      <dgm:t>
        <a:bodyPr/>
        <a:lstStyle/>
        <a:p>
          <a:endParaRPr lang="en-US">
            <a:solidFill>
              <a:schemeClr val="bg1"/>
            </a:solidFill>
          </a:endParaRPr>
        </a:p>
      </dgm:t>
    </dgm:pt>
    <dgm:pt modelId="{67062AF8-C8D7-FE4E-9CE5-64EC03CE8BC2}" type="sibTrans" cxnId="{947ECF64-B4A0-2842-B725-A78609656E15}">
      <dgm:prSet/>
      <dgm:spPr>
        <a:ln>
          <a:noFill/>
        </a:ln>
      </dgm:spPr>
      <dgm:t>
        <a:bodyPr/>
        <a:lstStyle/>
        <a:p>
          <a:endParaRPr lang="en-US">
            <a:solidFill>
              <a:schemeClr val="bg1"/>
            </a:solidFill>
          </a:endParaRPr>
        </a:p>
      </dgm:t>
    </dgm:pt>
    <dgm:pt modelId="{A4EA26FA-9CF5-D547-97C1-C2C88CE08193}">
      <dgm:prSet/>
      <dgm:spPr>
        <a:solidFill>
          <a:schemeClr val="accent1">
            <a:lumMod val="20000"/>
            <a:lumOff val="80000"/>
          </a:schemeClr>
        </a:solidFill>
        <a:ln>
          <a:solidFill>
            <a:schemeClr val="accent1">
              <a:lumMod val="20000"/>
              <a:lumOff val="80000"/>
            </a:schemeClr>
          </a:solidFill>
        </a:ln>
      </dgm:spPr>
      <dgm:t>
        <a:bodyPr/>
        <a:lstStyle/>
        <a:p>
          <a:pPr algn="l"/>
          <a:endParaRPr lang="en-US" dirty="0"/>
        </a:p>
      </dgm:t>
    </dgm:pt>
    <dgm:pt modelId="{E9FF4598-958B-B94D-8996-25AF42B0CFE5}" type="sibTrans" cxnId="{9651DB19-884B-8540-970F-BE986E6EB9E1}">
      <dgm:prSet/>
      <dgm:spPr/>
      <dgm:t>
        <a:bodyPr/>
        <a:lstStyle/>
        <a:p>
          <a:endParaRPr lang="en-US">
            <a:solidFill>
              <a:schemeClr val="bg1"/>
            </a:solidFill>
          </a:endParaRPr>
        </a:p>
      </dgm:t>
    </dgm:pt>
    <dgm:pt modelId="{91CBBA62-C969-A147-899D-BA0055966C83}" type="parTrans" cxnId="{9651DB19-884B-8540-970F-BE986E6EB9E1}">
      <dgm:prSet/>
      <dgm:spPr/>
      <dgm:t>
        <a:bodyPr/>
        <a:lstStyle/>
        <a:p>
          <a:endParaRPr lang="en-US">
            <a:solidFill>
              <a:schemeClr val="bg1"/>
            </a:solidFill>
          </a:endParaRPr>
        </a:p>
      </dgm:t>
    </dgm:pt>
    <dgm:pt modelId="{739BAA77-8C4F-014D-B931-706551CD999F}" type="pres">
      <dgm:prSet presAssocID="{1D19B527-9064-D249-A15D-61E8675F805D}" presName="Name0" presStyleCnt="0">
        <dgm:presLayoutVars>
          <dgm:dir/>
          <dgm:resizeHandles val="exact"/>
        </dgm:presLayoutVars>
      </dgm:prSet>
      <dgm:spPr/>
    </dgm:pt>
    <dgm:pt modelId="{B715B23F-E2BB-F94D-B684-A7B7FF994920}" type="pres">
      <dgm:prSet presAssocID="{8B083361-BD66-884E-A032-7A2D12714674}" presName="node" presStyleLbl="node1" presStyleIdx="0" presStyleCnt="7">
        <dgm:presLayoutVars>
          <dgm:bulletEnabled val="1"/>
        </dgm:presLayoutVars>
      </dgm:prSet>
      <dgm:spPr/>
    </dgm:pt>
    <dgm:pt modelId="{F0F141B2-7FB7-724D-9A06-5474BB66094D}" type="pres">
      <dgm:prSet presAssocID="{5818A5C6-28E1-5743-A2B1-5370B7FD053F}" presName="sibTrans" presStyleLbl="sibTrans1D1" presStyleIdx="0" presStyleCnt="6"/>
      <dgm:spPr/>
    </dgm:pt>
    <dgm:pt modelId="{92D4C6CE-55E8-0145-9C9F-C91CBE87C721}" type="pres">
      <dgm:prSet presAssocID="{5818A5C6-28E1-5743-A2B1-5370B7FD053F}" presName="connectorText" presStyleLbl="sibTrans1D1" presStyleIdx="0" presStyleCnt="6"/>
      <dgm:spPr/>
    </dgm:pt>
    <dgm:pt modelId="{9DF9E887-B9F5-7B4D-A4E2-FB04CF33E7EE}" type="pres">
      <dgm:prSet presAssocID="{E74DC361-6223-774D-9B72-6A65AECB9240}" presName="node" presStyleLbl="node1" presStyleIdx="1" presStyleCnt="7">
        <dgm:presLayoutVars>
          <dgm:bulletEnabled val="1"/>
        </dgm:presLayoutVars>
      </dgm:prSet>
      <dgm:spPr/>
    </dgm:pt>
    <dgm:pt modelId="{90BCC38A-7425-A947-B7E1-C6E68C881DC0}" type="pres">
      <dgm:prSet presAssocID="{3F838C4B-6C6F-2F4D-8DE9-F3A849BC65BC}" presName="sibTrans" presStyleLbl="sibTrans1D1" presStyleIdx="1" presStyleCnt="6"/>
      <dgm:spPr/>
    </dgm:pt>
    <dgm:pt modelId="{328A3C58-85F7-C34E-A351-45FBFA22AEC2}" type="pres">
      <dgm:prSet presAssocID="{3F838C4B-6C6F-2F4D-8DE9-F3A849BC65BC}" presName="connectorText" presStyleLbl="sibTrans1D1" presStyleIdx="1" presStyleCnt="6"/>
      <dgm:spPr/>
    </dgm:pt>
    <dgm:pt modelId="{A30D9B32-1B2A-C741-8593-9EA81428E8A5}" type="pres">
      <dgm:prSet presAssocID="{92255873-9862-0244-903F-65B644570689}" presName="node" presStyleLbl="node1" presStyleIdx="2" presStyleCnt="7">
        <dgm:presLayoutVars>
          <dgm:bulletEnabled val="1"/>
        </dgm:presLayoutVars>
      </dgm:prSet>
      <dgm:spPr/>
    </dgm:pt>
    <dgm:pt modelId="{846AA0C3-3843-C84E-A35D-8397CB397EB4}" type="pres">
      <dgm:prSet presAssocID="{E9A19B36-5C3E-3D4C-B66B-659E37272ACA}" presName="sibTrans" presStyleLbl="sibTrans1D1" presStyleIdx="2" presStyleCnt="6"/>
      <dgm:spPr/>
    </dgm:pt>
    <dgm:pt modelId="{B85DBFCB-9219-A746-BE32-5FD3994A17F6}" type="pres">
      <dgm:prSet presAssocID="{E9A19B36-5C3E-3D4C-B66B-659E37272ACA}" presName="connectorText" presStyleLbl="sibTrans1D1" presStyleIdx="2" presStyleCnt="6"/>
      <dgm:spPr/>
    </dgm:pt>
    <dgm:pt modelId="{1527471F-4AC5-B44D-B80B-1552AF8B6965}" type="pres">
      <dgm:prSet presAssocID="{903D5D4D-4259-E94F-84E5-D13F97078A12}" presName="node" presStyleLbl="node1" presStyleIdx="3" presStyleCnt="7" custLinFactNeighborX="-10345">
        <dgm:presLayoutVars>
          <dgm:bulletEnabled val="1"/>
        </dgm:presLayoutVars>
      </dgm:prSet>
      <dgm:spPr/>
    </dgm:pt>
    <dgm:pt modelId="{6B5E2216-C7F4-A14E-8E18-CD471C9CEDB5}" type="pres">
      <dgm:prSet presAssocID="{CC5BE709-6A46-B74F-B5BB-49E7CA858A98}" presName="sibTrans" presStyleLbl="sibTrans1D1" presStyleIdx="3" presStyleCnt="6"/>
      <dgm:spPr/>
    </dgm:pt>
    <dgm:pt modelId="{A2DDCE95-A0C5-774A-B1E4-44F8CF371C80}" type="pres">
      <dgm:prSet presAssocID="{CC5BE709-6A46-B74F-B5BB-49E7CA858A98}" presName="connectorText" presStyleLbl="sibTrans1D1" presStyleIdx="3" presStyleCnt="6"/>
      <dgm:spPr/>
    </dgm:pt>
    <dgm:pt modelId="{85658110-0BD5-CE49-992C-E007EEB88FC4}" type="pres">
      <dgm:prSet presAssocID="{C3768488-79F1-FD44-83CE-2B917E91F300}" presName="node" presStyleLbl="node1" presStyleIdx="4" presStyleCnt="7">
        <dgm:presLayoutVars>
          <dgm:bulletEnabled val="1"/>
        </dgm:presLayoutVars>
      </dgm:prSet>
      <dgm:spPr/>
    </dgm:pt>
    <dgm:pt modelId="{B7A3EAC1-BA14-124A-8B27-8DA1B415498D}" type="pres">
      <dgm:prSet presAssocID="{0D975577-AC63-D241-87A8-070112C7BD9B}" presName="sibTrans" presStyleLbl="sibTrans1D1" presStyleIdx="4" presStyleCnt="6"/>
      <dgm:spPr/>
    </dgm:pt>
    <dgm:pt modelId="{42C51531-FC48-3044-A019-EAA61FB4E572}" type="pres">
      <dgm:prSet presAssocID="{0D975577-AC63-D241-87A8-070112C7BD9B}" presName="connectorText" presStyleLbl="sibTrans1D1" presStyleIdx="4" presStyleCnt="6"/>
      <dgm:spPr/>
    </dgm:pt>
    <dgm:pt modelId="{D3E97BBD-931A-1848-834B-9EB447231A8B}" type="pres">
      <dgm:prSet presAssocID="{170CE922-4993-EA47-B9E0-5A4FA2A6E27F}" presName="node" presStyleLbl="node1" presStyleIdx="5" presStyleCnt="7">
        <dgm:presLayoutVars>
          <dgm:bulletEnabled val="1"/>
        </dgm:presLayoutVars>
      </dgm:prSet>
      <dgm:spPr/>
    </dgm:pt>
    <dgm:pt modelId="{4366AFEF-4644-254E-A810-A0309A575FE4}" type="pres">
      <dgm:prSet presAssocID="{67062AF8-C8D7-FE4E-9CE5-64EC03CE8BC2}" presName="sibTrans" presStyleLbl="sibTrans1D1" presStyleIdx="5" presStyleCnt="6"/>
      <dgm:spPr/>
    </dgm:pt>
    <dgm:pt modelId="{72CABD1B-117F-C248-AB85-BCCD8390781E}" type="pres">
      <dgm:prSet presAssocID="{67062AF8-C8D7-FE4E-9CE5-64EC03CE8BC2}" presName="connectorText" presStyleLbl="sibTrans1D1" presStyleIdx="5" presStyleCnt="6"/>
      <dgm:spPr/>
    </dgm:pt>
    <dgm:pt modelId="{AB3568FA-0BC4-C243-863F-0EB297718E04}" type="pres">
      <dgm:prSet presAssocID="{A4EA26FA-9CF5-D547-97C1-C2C88CE08193}" presName="node" presStyleLbl="node1" presStyleIdx="6" presStyleCnt="7">
        <dgm:presLayoutVars>
          <dgm:bulletEnabled val="1"/>
        </dgm:presLayoutVars>
      </dgm:prSet>
      <dgm:spPr/>
    </dgm:pt>
  </dgm:ptLst>
  <dgm:cxnLst>
    <dgm:cxn modelId="{BBE7CF08-2FFB-5349-91DD-1BCB0EF103AA}" type="presOf" srcId="{E9A19B36-5C3E-3D4C-B66B-659E37272ACA}" destId="{B85DBFCB-9219-A746-BE32-5FD3994A17F6}" srcOrd="1" destOrd="0" presId="urn:microsoft.com/office/officeart/2005/8/layout/bProcess3"/>
    <dgm:cxn modelId="{3981110B-285B-6F4D-BCB0-EC599AD73B56}" type="presOf" srcId="{C3768488-79F1-FD44-83CE-2B917E91F300}" destId="{85658110-0BD5-CE49-992C-E007EEB88FC4}" srcOrd="0" destOrd="0" presId="urn:microsoft.com/office/officeart/2005/8/layout/bProcess3"/>
    <dgm:cxn modelId="{9651DB19-884B-8540-970F-BE986E6EB9E1}" srcId="{1D19B527-9064-D249-A15D-61E8675F805D}" destId="{A4EA26FA-9CF5-D547-97C1-C2C88CE08193}" srcOrd="6" destOrd="0" parTransId="{91CBBA62-C969-A147-899D-BA0055966C83}" sibTransId="{E9FF4598-958B-B94D-8996-25AF42B0CFE5}"/>
    <dgm:cxn modelId="{C7A5681D-5F84-234E-8287-75D4E66D0D61}" type="presOf" srcId="{170CE922-4993-EA47-B9E0-5A4FA2A6E27F}" destId="{D3E97BBD-931A-1848-834B-9EB447231A8B}" srcOrd="0" destOrd="0" presId="urn:microsoft.com/office/officeart/2005/8/layout/bProcess3"/>
    <dgm:cxn modelId="{B6B0F91E-9D6C-AA4F-A153-59F063E3D681}" srcId="{1D19B527-9064-D249-A15D-61E8675F805D}" destId="{92255873-9862-0244-903F-65B644570689}" srcOrd="2" destOrd="0" parTransId="{44026013-74C2-8B4D-B012-ADD191A3DAE6}" sibTransId="{E9A19B36-5C3E-3D4C-B66B-659E37272ACA}"/>
    <dgm:cxn modelId="{79DB3444-740A-0544-A671-45D1D4D3EE31}" type="presOf" srcId="{E74DC361-6223-774D-9B72-6A65AECB9240}" destId="{9DF9E887-B9F5-7B4D-A4E2-FB04CF33E7EE}" srcOrd="0" destOrd="0" presId="urn:microsoft.com/office/officeart/2005/8/layout/bProcess3"/>
    <dgm:cxn modelId="{83183E53-5F59-464E-8B90-58EC87BFE0EA}" srcId="{1D19B527-9064-D249-A15D-61E8675F805D}" destId="{903D5D4D-4259-E94F-84E5-D13F97078A12}" srcOrd="3" destOrd="0" parTransId="{D85B7F71-9A60-1B47-A32A-554B622E0F2C}" sibTransId="{CC5BE709-6A46-B74F-B5BB-49E7CA858A98}"/>
    <dgm:cxn modelId="{E0017754-23FD-014F-9EFA-D688CC4A4E85}" type="presOf" srcId="{67062AF8-C8D7-FE4E-9CE5-64EC03CE8BC2}" destId="{72CABD1B-117F-C248-AB85-BCCD8390781E}" srcOrd="1" destOrd="0" presId="urn:microsoft.com/office/officeart/2005/8/layout/bProcess3"/>
    <dgm:cxn modelId="{A1C9215E-DB6A-A244-A50B-447BD058C2D3}" srcId="{1D19B527-9064-D249-A15D-61E8675F805D}" destId="{8B083361-BD66-884E-A032-7A2D12714674}" srcOrd="0" destOrd="0" parTransId="{A9ABF59A-46CB-0740-A530-3302361237A9}" sibTransId="{5818A5C6-28E1-5743-A2B1-5370B7FD053F}"/>
    <dgm:cxn modelId="{FD61D861-8435-DD42-8E89-D59109DF7271}" type="presOf" srcId="{92255873-9862-0244-903F-65B644570689}" destId="{A30D9B32-1B2A-C741-8593-9EA81428E8A5}" srcOrd="0" destOrd="0" presId="urn:microsoft.com/office/officeart/2005/8/layout/bProcess3"/>
    <dgm:cxn modelId="{947ECF64-B4A0-2842-B725-A78609656E15}" srcId="{1D19B527-9064-D249-A15D-61E8675F805D}" destId="{170CE922-4993-EA47-B9E0-5A4FA2A6E27F}" srcOrd="5" destOrd="0" parTransId="{90FE81DA-9E50-234E-AB27-00888782BC7B}" sibTransId="{67062AF8-C8D7-FE4E-9CE5-64EC03CE8BC2}"/>
    <dgm:cxn modelId="{B178EF7B-02D1-114F-96A7-26AB179D0585}" type="presOf" srcId="{CC5BE709-6A46-B74F-B5BB-49E7CA858A98}" destId="{A2DDCE95-A0C5-774A-B1E4-44F8CF371C80}" srcOrd="1" destOrd="0" presId="urn:microsoft.com/office/officeart/2005/8/layout/bProcess3"/>
    <dgm:cxn modelId="{19CDDB80-9A7A-C746-87A1-4429C3741209}" type="presOf" srcId="{8B083361-BD66-884E-A032-7A2D12714674}" destId="{B715B23F-E2BB-F94D-B684-A7B7FF994920}" srcOrd="0" destOrd="0" presId="urn:microsoft.com/office/officeart/2005/8/layout/bProcess3"/>
    <dgm:cxn modelId="{5F69E087-64F7-0247-B508-1A38CF318772}" srcId="{1D19B527-9064-D249-A15D-61E8675F805D}" destId="{E74DC361-6223-774D-9B72-6A65AECB9240}" srcOrd="1" destOrd="0" parTransId="{BADB75D7-27D7-3142-A74F-DB8D637E447C}" sibTransId="{3F838C4B-6C6F-2F4D-8DE9-F3A849BC65BC}"/>
    <dgm:cxn modelId="{AF4F3396-0FC8-3F48-93CE-F15E772DBBEF}" type="presOf" srcId="{0D975577-AC63-D241-87A8-070112C7BD9B}" destId="{B7A3EAC1-BA14-124A-8B27-8DA1B415498D}" srcOrd="0" destOrd="0" presId="urn:microsoft.com/office/officeart/2005/8/layout/bProcess3"/>
    <dgm:cxn modelId="{744523B9-D7B0-FB48-A677-5897B4F6CDB0}" type="presOf" srcId="{5818A5C6-28E1-5743-A2B1-5370B7FD053F}" destId="{92D4C6CE-55E8-0145-9C9F-C91CBE87C721}" srcOrd="1" destOrd="0" presId="urn:microsoft.com/office/officeart/2005/8/layout/bProcess3"/>
    <dgm:cxn modelId="{7A79BFBD-8ADD-7044-A177-F1C8CA80D0C9}" type="presOf" srcId="{67062AF8-C8D7-FE4E-9CE5-64EC03CE8BC2}" destId="{4366AFEF-4644-254E-A810-A0309A575FE4}" srcOrd="0" destOrd="0" presId="urn:microsoft.com/office/officeart/2005/8/layout/bProcess3"/>
    <dgm:cxn modelId="{7F5576C2-3E7C-F049-89AC-233F57D2AA86}" srcId="{1D19B527-9064-D249-A15D-61E8675F805D}" destId="{C3768488-79F1-FD44-83CE-2B917E91F300}" srcOrd="4" destOrd="0" parTransId="{B2060FC8-9301-FC40-A17A-5D65673007A4}" sibTransId="{0D975577-AC63-D241-87A8-070112C7BD9B}"/>
    <dgm:cxn modelId="{B3BF4ACF-B16B-8D4B-A346-6995EB57DF3A}" type="presOf" srcId="{3F838C4B-6C6F-2F4D-8DE9-F3A849BC65BC}" destId="{90BCC38A-7425-A947-B7E1-C6E68C881DC0}" srcOrd="0" destOrd="0" presId="urn:microsoft.com/office/officeart/2005/8/layout/bProcess3"/>
    <dgm:cxn modelId="{F37183D0-6BCB-E546-883F-B0B7FAFDD945}" type="presOf" srcId="{903D5D4D-4259-E94F-84E5-D13F97078A12}" destId="{1527471F-4AC5-B44D-B80B-1552AF8B6965}" srcOrd="0" destOrd="0" presId="urn:microsoft.com/office/officeart/2005/8/layout/bProcess3"/>
    <dgm:cxn modelId="{A48F54D1-235E-2A42-914C-13596BB7AD81}" type="presOf" srcId="{5818A5C6-28E1-5743-A2B1-5370B7FD053F}" destId="{F0F141B2-7FB7-724D-9A06-5474BB66094D}" srcOrd="0" destOrd="0" presId="urn:microsoft.com/office/officeart/2005/8/layout/bProcess3"/>
    <dgm:cxn modelId="{2D4A81D1-94A8-1D4D-A7CD-73C7B1958B07}" type="presOf" srcId="{3F838C4B-6C6F-2F4D-8DE9-F3A849BC65BC}" destId="{328A3C58-85F7-C34E-A351-45FBFA22AEC2}" srcOrd="1" destOrd="0" presId="urn:microsoft.com/office/officeart/2005/8/layout/bProcess3"/>
    <dgm:cxn modelId="{8D98DCE8-42C0-5D4B-9A0C-D73A56C60CBA}" type="presOf" srcId="{A4EA26FA-9CF5-D547-97C1-C2C88CE08193}" destId="{AB3568FA-0BC4-C243-863F-0EB297718E04}" srcOrd="0" destOrd="0" presId="urn:microsoft.com/office/officeart/2005/8/layout/bProcess3"/>
    <dgm:cxn modelId="{ABF4F2EA-10B1-A84F-82CC-4CC92166583F}" type="presOf" srcId="{E9A19B36-5C3E-3D4C-B66B-659E37272ACA}" destId="{846AA0C3-3843-C84E-A35D-8397CB397EB4}" srcOrd="0" destOrd="0" presId="urn:microsoft.com/office/officeart/2005/8/layout/bProcess3"/>
    <dgm:cxn modelId="{375499EE-90EF-3C40-A35A-7BDB54AA7F5F}" type="presOf" srcId="{CC5BE709-6A46-B74F-B5BB-49E7CA858A98}" destId="{6B5E2216-C7F4-A14E-8E18-CD471C9CEDB5}" srcOrd="0" destOrd="0" presId="urn:microsoft.com/office/officeart/2005/8/layout/bProcess3"/>
    <dgm:cxn modelId="{C85EAFEE-5F3A-B54A-8F98-2AC8CFF4F968}" type="presOf" srcId="{0D975577-AC63-D241-87A8-070112C7BD9B}" destId="{42C51531-FC48-3044-A019-EAA61FB4E572}" srcOrd="1" destOrd="0" presId="urn:microsoft.com/office/officeart/2005/8/layout/bProcess3"/>
    <dgm:cxn modelId="{7FF4F3EF-2068-5A47-8356-891AF590F4F1}" type="presOf" srcId="{1D19B527-9064-D249-A15D-61E8675F805D}" destId="{739BAA77-8C4F-014D-B931-706551CD999F}" srcOrd="0" destOrd="0" presId="urn:microsoft.com/office/officeart/2005/8/layout/bProcess3"/>
    <dgm:cxn modelId="{E012209C-7D39-D043-8C8B-0205442FB176}" type="presParOf" srcId="{739BAA77-8C4F-014D-B931-706551CD999F}" destId="{B715B23F-E2BB-F94D-B684-A7B7FF994920}" srcOrd="0" destOrd="0" presId="urn:microsoft.com/office/officeart/2005/8/layout/bProcess3"/>
    <dgm:cxn modelId="{F1F82310-84D8-9541-9760-82D427A9C72F}" type="presParOf" srcId="{739BAA77-8C4F-014D-B931-706551CD999F}" destId="{F0F141B2-7FB7-724D-9A06-5474BB66094D}" srcOrd="1" destOrd="0" presId="urn:microsoft.com/office/officeart/2005/8/layout/bProcess3"/>
    <dgm:cxn modelId="{2193D920-77CF-A14A-85C0-174059741353}" type="presParOf" srcId="{F0F141B2-7FB7-724D-9A06-5474BB66094D}" destId="{92D4C6CE-55E8-0145-9C9F-C91CBE87C721}" srcOrd="0" destOrd="0" presId="urn:microsoft.com/office/officeart/2005/8/layout/bProcess3"/>
    <dgm:cxn modelId="{E03FCBC7-5F96-1E4A-9F9E-636C76190D4C}" type="presParOf" srcId="{739BAA77-8C4F-014D-B931-706551CD999F}" destId="{9DF9E887-B9F5-7B4D-A4E2-FB04CF33E7EE}" srcOrd="2" destOrd="0" presId="urn:microsoft.com/office/officeart/2005/8/layout/bProcess3"/>
    <dgm:cxn modelId="{A2FE62C6-8CBF-094D-9275-914791064032}" type="presParOf" srcId="{739BAA77-8C4F-014D-B931-706551CD999F}" destId="{90BCC38A-7425-A947-B7E1-C6E68C881DC0}" srcOrd="3" destOrd="0" presId="urn:microsoft.com/office/officeart/2005/8/layout/bProcess3"/>
    <dgm:cxn modelId="{FADDA8B9-D233-FF4C-8F9A-2A2E2771A5D0}" type="presParOf" srcId="{90BCC38A-7425-A947-B7E1-C6E68C881DC0}" destId="{328A3C58-85F7-C34E-A351-45FBFA22AEC2}" srcOrd="0" destOrd="0" presId="urn:microsoft.com/office/officeart/2005/8/layout/bProcess3"/>
    <dgm:cxn modelId="{9D3A0187-C077-EB48-B0DB-09DCD1D2BF13}" type="presParOf" srcId="{739BAA77-8C4F-014D-B931-706551CD999F}" destId="{A30D9B32-1B2A-C741-8593-9EA81428E8A5}" srcOrd="4" destOrd="0" presId="urn:microsoft.com/office/officeart/2005/8/layout/bProcess3"/>
    <dgm:cxn modelId="{A5194EF0-5D24-914B-8E64-EF54196E5287}" type="presParOf" srcId="{739BAA77-8C4F-014D-B931-706551CD999F}" destId="{846AA0C3-3843-C84E-A35D-8397CB397EB4}" srcOrd="5" destOrd="0" presId="urn:microsoft.com/office/officeart/2005/8/layout/bProcess3"/>
    <dgm:cxn modelId="{954F7B98-627F-B447-8EDF-8BC45821362D}" type="presParOf" srcId="{846AA0C3-3843-C84E-A35D-8397CB397EB4}" destId="{B85DBFCB-9219-A746-BE32-5FD3994A17F6}" srcOrd="0" destOrd="0" presId="urn:microsoft.com/office/officeart/2005/8/layout/bProcess3"/>
    <dgm:cxn modelId="{A7E8286A-731D-DA42-A015-2B32B807F262}" type="presParOf" srcId="{739BAA77-8C4F-014D-B931-706551CD999F}" destId="{1527471F-4AC5-B44D-B80B-1552AF8B6965}" srcOrd="6" destOrd="0" presId="urn:microsoft.com/office/officeart/2005/8/layout/bProcess3"/>
    <dgm:cxn modelId="{D4E071DF-7B2C-BE42-9CB6-E0E9C36CD5BD}" type="presParOf" srcId="{739BAA77-8C4F-014D-B931-706551CD999F}" destId="{6B5E2216-C7F4-A14E-8E18-CD471C9CEDB5}" srcOrd="7" destOrd="0" presId="urn:microsoft.com/office/officeart/2005/8/layout/bProcess3"/>
    <dgm:cxn modelId="{B5EAF4F2-8866-E14C-88C9-3BEF938ACA5E}" type="presParOf" srcId="{6B5E2216-C7F4-A14E-8E18-CD471C9CEDB5}" destId="{A2DDCE95-A0C5-774A-B1E4-44F8CF371C80}" srcOrd="0" destOrd="0" presId="urn:microsoft.com/office/officeart/2005/8/layout/bProcess3"/>
    <dgm:cxn modelId="{7D18FC90-EE00-5E42-B9AD-C7DBF09BDA3D}" type="presParOf" srcId="{739BAA77-8C4F-014D-B931-706551CD999F}" destId="{85658110-0BD5-CE49-992C-E007EEB88FC4}" srcOrd="8" destOrd="0" presId="urn:microsoft.com/office/officeart/2005/8/layout/bProcess3"/>
    <dgm:cxn modelId="{3956C58D-5962-A646-8006-FFBE84C335C2}" type="presParOf" srcId="{739BAA77-8C4F-014D-B931-706551CD999F}" destId="{B7A3EAC1-BA14-124A-8B27-8DA1B415498D}" srcOrd="9" destOrd="0" presId="urn:microsoft.com/office/officeart/2005/8/layout/bProcess3"/>
    <dgm:cxn modelId="{6BDA1CEF-75B6-6E42-B73B-26C74EC1C81D}" type="presParOf" srcId="{B7A3EAC1-BA14-124A-8B27-8DA1B415498D}" destId="{42C51531-FC48-3044-A019-EAA61FB4E572}" srcOrd="0" destOrd="0" presId="urn:microsoft.com/office/officeart/2005/8/layout/bProcess3"/>
    <dgm:cxn modelId="{A13BB7B5-6CAF-7B4B-8C4B-930A055B63BB}" type="presParOf" srcId="{739BAA77-8C4F-014D-B931-706551CD999F}" destId="{D3E97BBD-931A-1848-834B-9EB447231A8B}" srcOrd="10" destOrd="0" presId="urn:microsoft.com/office/officeart/2005/8/layout/bProcess3"/>
    <dgm:cxn modelId="{FECF4EF9-1ABE-994D-B5AB-245A2E572408}" type="presParOf" srcId="{739BAA77-8C4F-014D-B931-706551CD999F}" destId="{4366AFEF-4644-254E-A810-A0309A575FE4}" srcOrd="11" destOrd="0" presId="urn:microsoft.com/office/officeart/2005/8/layout/bProcess3"/>
    <dgm:cxn modelId="{9EB8407C-377A-4643-8CE5-B27CFE2D5A89}" type="presParOf" srcId="{4366AFEF-4644-254E-A810-A0309A575FE4}" destId="{72CABD1B-117F-C248-AB85-BCCD8390781E}" srcOrd="0" destOrd="0" presId="urn:microsoft.com/office/officeart/2005/8/layout/bProcess3"/>
    <dgm:cxn modelId="{B257665B-B88D-6E41-872E-240A50923E97}" type="presParOf" srcId="{739BAA77-8C4F-014D-B931-706551CD999F}" destId="{AB3568FA-0BC4-C243-863F-0EB297718E04}" srcOrd="12" destOrd="0" presId="urn:microsoft.com/office/officeart/2005/8/layout/bProcess3"/>
  </dgm:cxnLst>
  <dgm:bg>
    <a:gradFill flip="none" rotWithShape="1">
      <a:gsLst>
        <a:gs pos="0">
          <a:schemeClr val="accent1">
            <a:lumMod val="13000"/>
            <a:lumOff val="87000"/>
          </a:schemeClr>
        </a:gs>
        <a:gs pos="100000">
          <a:schemeClr val="bg1"/>
        </a:gs>
      </a:gsLst>
      <a:path path="circle">
        <a:fillToRect l="100000" t="100000"/>
      </a:path>
      <a:tileRect r="-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0FE525-BA4E-B845-A0AA-BEF05414FD63}" type="doc">
      <dgm:prSet loTypeId="urn:microsoft.com/office/officeart/2005/8/layout/hierarchy6" loCatId="process" qsTypeId="urn:microsoft.com/office/officeart/2005/8/quickstyle/simple5" qsCatId="simple" csTypeId="urn:microsoft.com/office/officeart/2005/8/colors/accent1_2" csCatId="accent1" phldr="1"/>
      <dgm:spPr/>
      <dgm:t>
        <a:bodyPr/>
        <a:lstStyle/>
        <a:p>
          <a:endParaRPr lang="en-US"/>
        </a:p>
      </dgm:t>
    </dgm:pt>
    <dgm:pt modelId="{B00639A0-E847-1347-8DC2-480CAEC50B7E}">
      <dgm:prSet/>
      <dgm:spPr/>
      <dgm:t>
        <a:bodyPr/>
        <a:lstStyle/>
        <a:p>
          <a:r>
            <a:rPr lang="en-US" dirty="0"/>
            <a:t>Wi-Fi / Wired Internet</a:t>
          </a:r>
        </a:p>
      </dgm:t>
    </dgm:pt>
    <dgm:pt modelId="{3E457ECB-27C6-6048-97D9-47FEF81F851F}" type="parTrans" cxnId="{57957BB2-91A6-B34B-8657-9FAA1EA573EE}">
      <dgm:prSet/>
      <dgm:spPr/>
      <dgm:t>
        <a:bodyPr/>
        <a:lstStyle/>
        <a:p>
          <a:endParaRPr lang="en-US"/>
        </a:p>
      </dgm:t>
    </dgm:pt>
    <dgm:pt modelId="{3059698C-BADD-A34A-BCFF-25B6C506FD8B}" type="sibTrans" cxnId="{57957BB2-91A6-B34B-8657-9FAA1EA573EE}">
      <dgm:prSet/>
      <dgm:spPr/>
      <dgm:t>
        <a:bodyPr/>
        <a:lstStyle/>
        <a:p>
          <a:endParaRPr lang="en-US"/>
        </a:p>
      </dgm:t>
    </dgm:pt>
    <dgm:pt modelId="{0F4882F5-A0B1-E342-A92D-6FFAB94A65A5}">
      <dgm:prSet/>
      <dgm:spPr/>
      <dgm:t>
        <a:bodyPr/>
        <a:lstStyle/>
        <a:p>
          <a:r>
            <a:rPr lang="en-US" dirty="0"/>
            <a:t>Back Button Admin Web App</a:t>
          </a:r>
        </a:p>
      </dgm:t>
    </dgm:pt>
    <dgm:pt modelId="{B13B210A-BE68-3B4B-8CD3-458D4B41338C}" type="parTrans" cxnId="{FBDB7EF6-C9EA-E94E-AAE8-DD4F34B89ED0}">
      <dgm:prSet/>
      <dgm:spPr/>
      <dgm:t>
        <a:bodyPr/>
        <a:lstStyle/>
        <a:p>
          <a:endParaRPr lang="en-US"/>
        </a:p>
      </dgm:t>
    </dgm:pt>
    <dgm:pt modelId="{382EA96B-DD82-2346-A563-E43FFAB3C9F9}" type="sibTrans" cxnId="{FBDB7EF6-C9EA-E94E-AAE8-DD4F34B89ED0}">
      <dgm:prSet/>
      <dgm:spPr/>
      <dgm:t>
        <a:bodyPr/>
        <a:lstStyle/>
        <a:p>
          <a:endParaRPr lang="en-US"/>
        </a:p>
      </dgm:t>
    </dgm:pt>
    <dgm:pt modelId="{9AB46848-8796-C545-B879-CB3DDF4477CF}">
      <dgm:prSet/>
      <dgm:spPr/>
      <dgm:t>
        <a:bodyPr/>
        <a:lstStyle/>
        <a:p>
          <a:r>
            <a:rPr lang="en-US" dirty="0"/>
            <a:t>Back Button Cloud Services</a:t>
          </a:r>
        </a:p>
      </dgm:t>
    </dgm:pt>
    <dgm:pt modelId="{52D40BE1-0CEE-4841-A173-0734559A346E}" type="parTrans" cxnId="{07B9564C-0A64-1F40-971A-2835CE728498}">
      <dgm:prSet/>
      <dgm:spPr/>
      <dgm:t>
        <a:bodyPr/>
        <a:lstStyle/>
        <a:p>
          <a:endParaRPr lang="en-US"/>
        </a:p>
      </dgm:t>
    </dgm:pt>
    <dgm:pt modelId="{A0F3908A-656A-0C4D-ADC1-6CE073BC53AA}" type="sibTrans" cxnId="{07B9564C-0A64-1F40-971A-2835CE728498}">
      <dgm:prSet/>
      <dgm:spPr/>
      <dgm:t>
        <a:bodyPr/>
        <a:lstStyle/>
        <a:p>
          <a:endParaRPr lang="en-US"/>
        </a:p>
      </dgm:t>
    </dgm:pt>
    <dgm:pt modelId="{84F96781-226B-7545-A9D6-3C9F0C98D9C1}">
      <dgm:prSet phldrT="[Text]"/>
      <dgm:spPr/>
      <dgm:t>
        <a:bodyPr/>
        <a:lstStyle/>
        <a:p>
          <a:r>
            <a:rPr lang="en-US" dirty="0"/>
            <a:t>4G LTE / Cellular</a:t>
          </a:r>
        </a:p>
      </dgm:t>
    </dgm:pt>
    <dgm:pt modelId="{EC86EA12-DB40-1440-A7B2-BD3AD7FDAC7F}" type="parTrans" cxnId="{D63B189B-9DFB-9F46-9CD3-96E66309CA09}">
      <dgm:prSet/>
      <dgm:spPr/>
      <dgm:t>
        <a:bodyPr/>
        <a:lstStyle/>
        <a:p>
          <a:endParaRPr lang="en-US"/>
        </a:p>
      </dgm:t>
    </dgm:pt>
    <dgm:pt modelId="{87C728F6-C273-DC40-87F8-0082D6A64922}" type="sibTrans" cxnId="{D63B189B-9DFB-9F46-9CD3-96E66309CA09}">
      <dgm:prSet/>
      <dgm:spPr/>
      <dgm:t>
        <a:bodyPr/>
        <a:lstStyle/>
        <a:p>
          <a:endParaRPr lang="en-US"/>
        </a:p>
      </dgm:t>
    </dgm:pt>
    <dgm:pt modelId="{EEEEEDE9-F57C-9447-8887-AEC4B274928D}">
      <dgm:prSet phldrT="[Text]"/>
      <dgm:spPr/>
      <dgm:t>
        <a:bodyPr/>
        <a:lstStyle/>
        <a:p>
          <a:r>
            <a:rPr lang="en-US" dirty="0"/>
            <a:t>Back Button Devices</a:t>
          </a:r>
        </a:p>
      </dgm:t>
    </dgm:pt>
    <dgm:pt modelId="{809CC227-DC92-F74B-AA13-03454C855115}" type="parTrans" cxnId="{5F4CBE25-2C3C-E24A-8295-64EEE433097E}">
      <dgm:prSet/>
      <dgm:spPr/>
      <dgm:t>
        <a:bodyPr/>
        <a:lstStyle/>
        <a:p>
          <a:endParaRPr lang="en-US"/>
        </a:p>
      </dgm:t>
    </dgm:pt>
    <dgm:pt modelId="{C3360254-6354-1246-8E4F-D8C029F0E10C}" type="sibTrans" cxnId="{5F4CBE25-2C3C-E24A-8295-64EEE433097E}">
      <dgm:prSet/>
      <dgm:spPr/>
      <dgm:t>
        <a:bodyPr/>
        <a:lstStyle/>
        <a:p>
          <a:endParaRPr lang="en-US"/>
        </a:p>
      </dgm:t>
    </dgm:pt>
    <dgm:pt modelId="{DBF1D317-5423-AF4C-A5E2-6067F51BB0EC}">
      <dgm:prSet/>
      <dgm:spPr/>
      <dgm:t>
        <a:bodyPr/>
        <a:lstStyle/>
        <a:p>
          <a:r>
            <a:rPr lang="en-US" dirty="0"/>
            <a:t>Foreman Mobile App</a:t>
          </a:r>
        </a:p>
      </dgm:t>
    </dgm:pt>
    <dgm:pt modelId="{BF42CBEE-2F58-7247-9A9D-58365210FE18}" type="parTrans" cxnId="{465EE70E-7AD6-C242-B538-A031AD11BDC8}">
      <dgm:prSet/>
      <dgm:spPr/>
      <dgm:t>
        <a:bodyPr/>
        <a:lstStyle/>
        <a:p>
          <a:endParaRPr lang="en-US"/>
        </a:p>
      </dgm:t>
    </dgm:pt>
    <dgm:pt modelId="{52FA90B2-F5DF-7E4E-AA7A-48E1D7271FAF}" type="sibTrans" cxnId="{465EE70E-7AD6-C242-B538-A031AD11BDC8}">
      <dgm:prSet/>
      <dgm:spPr/>
      <dgm:t>
        <a:bodyPr/>
        <a:lstStyle/>
        <a:p>
          <a:endParaRPr lang="en-US"/>
        </a:p>
      </dgm:t>
    </dgm:pt>
    <dgm:pt modelId="{DDDB1B57-F99A-D74D-BEA6-061AD5AC0EDC}" type="pres">
      <dgm:prSet presAssocID="{600FE525-BA4E-B845-A0AA-BEF05414FD63}" presName="mainComposite" presStyleCnt="0">
        <dgm:presLayoutVars>
          <dgm:chPref val="1"/>
          <dgm:dir/>
          <dgm:animOne val="branch"/>
          <dgm:animLvl val="lvl"/>
          <dgm:resizeHandles val="exact"/>
        </dgm:presLayoutVars>
      </dgm:prSet>
      <dgm:spPr/>
    </dgm:pt>
    <dgm:pt modelId="{814E276D-DA6D-074C-B786-0FAC98374AFA}" type="pres">
      <dgm:prSet presAssocID="{600FE525-BA4E-B845-A0AA-BEF05414FD63}" presName="hierFlow" presStyleCnt="0"/>
      <dgm:spPr/>
    </dgm:pt>
    <dgm:pt modelId="{385091E4-0C88-C34D-86D7-B2723906249B}" type="pres">
      <dgm:prSet presAssocID="{600FE525-BA4E-B845-A0AA-BEF05414FD63}" presName="hierChild1" presStyleCnt="0">
        <dgm:presLayoutVars>
          <dgm:chPref val="1"/>
          <dgm:animOne val="branch"/>
          <dgm:animLvl val="lvl"/>
        </dgm:presLayoutVars>
      </dgm:prSet>
      <dgm:spPr/>
    </dgm:pt>
    <dgm:pt modelId="{8A84DA51-252A-5949-B689-7A22F47328EB}" type="pres">
      <dgm:prSet presAssocID="{9AB46848-8796-C545-B879-CB3DDF4477CF}" presName="Name14" presStyleCnt="0"/>
      <dgm:spPr/>
    </dgm:pt>
    <dgm:pt modelId="{2E87C5F4-5F81-7348-AD36-CA9F7919E2B2}" type="pres">
      <dgm:prSet presAssocID="{9AB46848-8796-C545-B879-CB3DDF4477CF}" presName="level1Shape" presStyleLbl="node0" presStyleIdx="0" presStyleCnt="1">
        <dgm:presLayoutVars>
          <dgm:chPref val="3"/>
        </dgm:presLayoutVars>
      </dgm:prSet>
      <dgm:spPr/>
    </dgm:pt>
    <dgm:pt modelId="{7EFB7711-A1DF-4B45-A0FF-7A2BA7822AAD}" type="pres">
      <dgm:prSet presAssocID="{9AB46848-8796-C545-B879-CB3DDF4477CF}" presName="hierChild2" presStyleCnt="0"/>
      <dgm:spPr/>
    </dgm:pt>
    <dgm:pt modelId="{2093344B-9A03-D146-9713-DE152026B067}" type="pres">
      <dgm:prSet presAssocID="{EC86EA12-DB40-1440-A7B2-BD3AD7FDAC7F}" presName="Name19" presStyleLbl="parChTrans1D2" presStyleIdx="0" presStyleCnt="2"/>
      <dgm:spPr/>
    </dgm:pt>
    <dgm:pt modelId="{D8DEF3F6-03FE-6748-B874-2F7F25E1C678}" type="pres">
      <dgm:prSet presAssocID="{84F96781-226B-7545-A9D6-3C9F0C98D9C1}" presName="Name21" presStyleCnt="0"/>
      <dgm:spPr/>
    </dgm:pt>
    <dgm:pt modelId="{3F225E10-AEB8-0D47-8671-B5CEFA223240}" type="pres">
      <dgm:prSet presAssocID="{84F96781-226B-7545-A9D6-3C9F0C98D9C1}" presName="level2Shape" presStyleLbl="node2" presStyleIdx="0" presStyleCnt="2"/>
      <dgm:spPr/>
    </dgm:pt>
    <dgm:pt modelId="{459324D1-9FE5-6642-AD3A-A4FEF840B72B}" type="pres">
      <dgm:prSet presAssocID="{84F96781-226B-7545-A9D6-3C9F0C98D9C1}" presName="hierChild3" presStyleCnt="0"/>
      <dgm:spPr/>
    </dgm:pt>
    <dgm:pt modelId="{8E41AA1E-EA8B-734E-938B-9AF462E9AA43}" type="pres">
      <dgm:prSet presAssocID="{809CC227-DC92-F74B-AA13-03454C855115}" presName="Name19" presStyleLbl="parChTrans1D3" presStyleIdx="0" presStyleCnt="3"/>
      <dgm:spPr/>
    </dgm:pt>
    <dgm:pt modelId="{78FF2B7D-A180-9341-B256-8A603A921D93}" type="pres">
      <dgm:prSet presAssocID="{EEEEEDE9-F57C-9447-8887-AEC4B274928D}" presName="Name21" presStyleCnt="0"/>
      <dgm:spPr/>
    </dgm:pt>
    <dgm:pt modelId="{8E3FB73D-EF53-364E-AFC7-90FA9D54E9ED}" type="pres">
      <dgm:prSet presAssocID="{EEEEEDE9-F57C-9447-8887-AEC4B274928D}" presName="level2Shape" presStyleLbl="node3" presStyleIdx="0" presStyleCnt="3"/>
      <dgm:spPr/>
    </dgm:pt>
    <dgm:pt modelId="{4BD01992-0434-FE4A-BA6A-611933A39582}" type="pres">
      <dgm:prSet presAssocID="{EEEEEDE9-F57C-9447-8887-AEC4B274928D}" presName="hierChild3" presStyleCnt="0"/>
      <dgm:spPr/>
    </dgm:pt>
    <dgm:pt modelId="{4D802ACD-6CB5-CE44-BD9A-1F348CE320B0}" type="pres">
      <dgm:prSet presAssocID="{BF42CBEE-2F58-7247-9A9D-58365210FE18}" presName="Name19" presStyleLbl="parChTrans1D3" presStyleIdx="1" presStyleCnt="3"/>
      <dgm:spPr/>
    </dgm:pt>
    <dgm:pt modelId="{9C816B62-3809-554F-BBB6-F1D39B00A3C4}" type="pres">
      <dgm:prSet presAssocID="{DBF1D317-5423-AF4C-A5E2-6067F51BB0EC}" presName="Name21" presStyleCnt="0"/>
      <dgm:spPr/>
    </dgm:pt>
    <dgm:pt modelId="{298B4648-A949-094B-9156-41446D1EB306}" type="pres">
      <dgm:prSet presAssocID="{DBF1D317-5423-AF4C-A5E2-6067F51BB0EC}" presName="level2Shape" presStyleLbl="node3" presStyleIdx="1" presStyleCnt="3"/>
      <dgm:spPr/>
    </dgm:pt>
    <dgm:pt modelId="{FBB8B8AA-4C08-0946-AA17-694180DFCC7D}" type="pres">
      <dgm:prSet presAssocID="{DBF1D317-5423-AF4C-A5E2-6067F51BB0EC}" presName="hierChild3" presStyleCnt="0"/>
      <dgm:spPr/>
    </dgm:pt>
    <dgm:pt modelId="{0567AADF-D23A-7A42-9F51-23C6B272E896}" type="pres">
      <dgm:prSet presAssocID="{3E457ECB-27C6-6048-97D9-47FEF81F851F}" presName="Name19" presStyleLbl="parChTrans1D2" presStyleIdx="1" presStyleCnt="2"/>
      <dgm:spPr/>
    </dgm:pt>
    <dgm:pt modelId="{0BFF1E57-9B07-FC49-864E-07547342B624}" type="pres">
      <dgm:prSet presAssocID="{B00639A0-E847-1347-8DC2-480CAEC50B7E}" presName="Name21" presStyleCnt="0"/>
      <dgm:spPr/>
    </dgm:pt>
    <dgm:pt modelId="{BCFE8380-11A0-4645-AF85-BFBD0894D19F}" type="pres">
      <dgm:prSet presAssocID="{B00639A0-E847-1347-8DC2-480CAEC50B7E}" presName="level2Shape" presStyleLbl="node2" presStyleIdx="1" presStyleCnt="2"/>
      <dgm:spPr/>
    </dgm:pt>
    <dgm:pt modelId="{77D4534F-B68B-E241-A9B0-95907DFF3A7E}" type="pres">
      <dgm:prSet presAssocID="{B00639A0-E847-1347-8DC2-480CAEC50B7E}" presName="hierChild3" presStyleCnt="0"/>
      <dgm:spPr/>
    </dgm:pt>
    <dgm:pt modelId="{59362D27-5348-4943-99A2-7B1A99CB7E29}" type="pres">
      <dgm:prSet presAssocID="{B13B210A-BE68-3B4B-8CD3-458D4B41338C}" presName="Name19" presStyleLbl="parChTrans1D3" presStyleIdx="2" presStyleCnt="3"/>
      <dgm:spPr/>
    </dgm:pt>
    <dgm:pt modelId="{7770FA2D-5A7B-6E4D-BBA0-43C95E3ADD94}" type="pres">
      <dgm:prSet presAssocID="{0F4882F5-A0B1-E342-A92D-6FFAB94A65A5}" presName="Name21" presStyleCnt="0"/>
      <dgm:spPr/>
    </dgm:pt>
    <dgm:pt modelId="{5479ACF1-A0C2-C54C-8843-1CD341912869}" type="pres">
      <dgm:prSet presAssocID="{0F4882F5-A0B1-E342-A92D-6FFAB94A65A5}" presName="level2Shape" presStyleLbl="node3" presStyleIdx="2" presStyleCnt="3"/>
      <dgm:spPr/>
    </dgm:pt>
    <dgm:pt modelId="{D63E680F-E9C0-9B46-8A20-B2462AFFC19A}" type="pres">
      <dgm:prSet presAssocID="{0F4882F5-A0B1-E342-A92D-6FFAB94A65A5}" presName="hierChild3" presStyleCnt="0"/>
      <dgm:spPr/>
    </dgm:pt>
    <dgm:pt modelId="{8A0F55B8-85EF-0F46-BE0C-3C82469F4A3D}" type="pres">
      <dgm:prSet presAssocID="{600FE525-BA4E-B845-A0AA-BEF05414FD63}" presName="bgShapesFlow" presStyleCnt="0"/>
      <dgm:spPr/>
    </dgm:pt>
  </dgm:ptLst>
  <dgm:cxnLst>
    <dgm:cxn modelId="{465EE70E-7AD6-C242-B538-A031AD11BDC8}" srcId="{84F96781-226B-7545-A9D6-3C9F0C98D9C1}" destId="{DBF1D317-5423-AF4C-A5E2-6067F51BB0EC}" srcOrd="1" destOrd="0" parTransId="{BF42CBEE-2F58-7247-9A9D-58365210FE18}" sibTransId="{52FA90B2-F5DF-7E4E-AA7A-48E1D7271FAF}"/>
    <dgm:cxn modelId="{6C81790F-FCBB-3C41-A606-64FAA694F6D0}" type="presOf" srcId="{EEEEEDE9-F57C-9447-8887-AEC4B274928D}" destId="{8E3FB73D-EF53-364E-AFC7-90FA9D54E9ED}" srcOrd="0" destOrd="0" presId="urn:microsoft.com/office/officeart/2005/8/layout/hierarchy6"/>
    <dgm:cxn modelId="{5F4CBE25-2C3C-E24A-8295-64EEE433097E}" srcId="{84F96781-226B-7545-A9D6-3C9F0C98D9C1}" destId="{EEEEEDE9-F57C-9447-8887-AEC4B274928D}" srcOrd="0" destOrd="0" parTransId="{809CC227-DC92-F74B-AA13-03454C855115}" sibTransId="{C3360254-6354-1246-8E4F-D8C029F0E10C}"/>
    <dgm:cxn modelId="{5D8B9028-2223-CB49-A18F-C07BC9D1D360}" type="presOf" srcId="{B00639A0-E847-1347-8DC2-480CAEC50B7E}" destId="{BCFE8380-11A0-4645-AF85-BFBD0894D19F}" srcOrd="0" destOrd="0" presId="urn:microsoft.com/office/officeart/2005/8/layout/hierarchy6"/>
    <dgm:cxn modelId="{07B9564C-0A64-1F40-971A-2835CE728498}" srcId="{600FE525-BA4E-B845-A0AA-BEF05414FD63}" destId="{9AB46848-8796-C545-B879-CB3DDF4477CF}" srcOrd="0" destOrd="0" parTransId="{52D40BE1-0CEE-4841-A173-0734559A346E}" sibTransId="{A0F3908A-656A-0C4D-ADC1-6CE073BC53AA}"/>
    <dgm:cxn modelId="{7069424E-D84B-D841-A6F9-AE290A805A09}" type="presOf" srcId="{809CC227-DC92-F74B-AA13-03454C855115}" destId="{8E41AA1E-EA8B-734E-938B-9AF462E9AA43}" srcOrd="0" destOrd="0" presId="urn:microsoft.com/office/officeart/2005/8/layout/hierarchy6"/>
    <dgm:cxn modelId="{8C1F1C6C-82E7-F247-8279-36D3A659BEF9}" type="presOf" srcId="{600FE525-BA4E-B845-A0AA-BEF05414FD63}" destId="{DDDB1B57-F99A-D74D-BEA6-061AD5AC0EDC}" srcOrd="0" destOrd="0" presId="urn:microsoft.com/office/officeart/2005/8/layout/hierarchy6"/>
    <dgm:cxn modelId="{C7B72199-8B44-204F-8FB2-14810281BA03}" type="presOf" srcId="{B13B210A-BE68-3B4B-8CD3-458D4B41338C}" destId="{59362D27-5348-4943-99A2-7B1A99CB7E29}" srcOrd="0" destOrd="0" presId="urn:microsoft.com/office/officeart/2005/8/layout/hierarchy6"/>
    <dgm:cxn modelId="{D63B189B-9DFB-9F46-9CD3-96E66309CA09}" srcId="{9AB46848-8796-C545-B879-CB3DDF4477CF}" destId="{84F96781-226B-7545-A9D6-3C9F0C98D9C1}" srcOrd="0" destOrd="0" parTransId="{EC86EA12-DB40-1440-A7B2-BD3AD7FDAC7F}" sibTransId="{87C728F6-C273-DC40-87F8-0082D6A64922}"/>
    <dgm:cxn modelId="{E68819AD-0CF7-7A4F-85F0-07414CC369FE}" type="presOf" srcId="{0F4882F5-A0B1-E342-A92D-6FFAB94A65A5}" destId="{5479ACF1-A0C2-C54C-8843-1CD341912869}" srcOrd="0" destOrd="0" presId="urn:microsoft.com/office/officeart/2005/8/layout/hierarchy6"/>
    <dgm:cxn modelId="{57957BB2-91A6-B34B-8657-9FAA1EA573EE}" srcId="{9AB46848-8796-C545-B879-CB3DDF4477CF}" destId="{B00639A0-E847-1347-8DC2-480CAEC50B7E}" srcOrd="1" destOrd="0" parTransId="{3E457ECB-27C6-6048-97D9-47FEF81F851F}" sibTransId="{3059698C-BADD-A34A-BCFF-25B6C506FD8B}"/>
    <dgm:cxn modelId="{0FD675C0-4045-9F48-BA5C-78BF34E35589}" type="presOf" srcId="{9AB46848-8796-C545-B879-CB3DDF4477CF}" destId="{2E87C5F4-5F81-7348-AD36-CA9F7919E2B2}" srcOrd="0" destOrd="0" presId="urn:microsoft.com/office/officeart/2005/8/layout/hierarchy6"/>
    <dgm:cxn modelId="{9F6680C6-B555-AF49-AFC5-3E5579F769BB}" type="presOf" srcId="{EC86EA12-DB40-1440-A7B2-BD3AD7FDAC7F}" destId="{2093344B-9A03-D146-9713-DE152026B067}" srcOrd="0" destOrd="0" presId="urn:microsoft.com/office/officeart/2005/8/layout/hierarchy6"/>
    <dgm:cxn modelId="{AD6ACFCA-57BF-794F-BC4D-0043447F22C6}" type="presOf" srcId="{3E457ECB-27C6-6048-97D9-47FEF81F851F}" destId="{0567AADF-D23A-7A42-9F51-23C6B272E896}" srcOrd="0" destOrd="0" presId="urn:microsoft.com/office/officeart/2005/8/layout/hierarchy6"/>
    <dgm:cxn modelId="{CBFF2BD2-D8DE-814A-8022-E22ECAED027A}" type="presOf" srcId="{DBF1D317-5423-AF4C-A5E2-6067F51BB0EC}" destId="{298B4648-A949-094B-9156-41446D1EB306}" srcOrd="0" destOrd="0" presId="urn:microsoft.com/office/officeart/2005/8/layout/hierarchy6"/>
    <dgm:cxn modelId="{1C25FFDC-82AD-6E4F-AD7E-04F68B4236E7}" type="presOf" srcId="{BF42CBEE-2F58-7247-9A9D-58365210FE18}" destId="{4D802ACD-6CB5-CE44-BD9A-1F348CE320B0}" srcOrd="0" destOrd="0" presId="urn:microsoft.com/office/officeart/2005/8/layout/hierarchy6"/>
    <dgm:cxn modelId="{17FEADF1-B7C5-BB40-8E33-77DC3A2C616C}" type="presOf" srcId="{84F96781-226B-7545-A9D6-3C9F0C98D9C1}" destId="{3F225E10-AEB8-0D47-8671-B5CEFA223240}" srcOrd="0" destOrd="0" presId="urn:microsoft.com/office/officeart/2005/8/layout/hierarchy6"/>
    <dgm:cxn modelId="{FBDB7EF6-C9EA-E94E-AAE8-DD4F34B89ED0}" srcId="{B00639A0-E847-1347-8DC2-480CAEC50B7E}" destId="{0F4882F5-A0B1-E342-A92D-6FFAB94A65A5}" srcOrd="0" destOrd="0" parTransId="{B13B210A-BE68-3B4B-8CD3-458D4B41338C}" sibTransId="{382EA96B-DD82-2346-A563-E43FFAB3C9F9}"/>
    <dgm:cxn modelId="{E30BB991-D05E-7148-B596-791BD25F9F78}" type="presParOf" srcId="{DDDB1B57-F99A-D74D-BEA6-061AD5AC0EDC}" destId="{814E276D-DA6D-074C-B786-0FAC98374AFA}" srcOrd="0" destOrd="0" presId="urn:microsoft.com/office/officeart/2005/8/layout/hierarchy6"/>
    <dgm:cxn modelId="{A72A7351-7519-3F49-8599-DC101A4F1E0C}" type="presParOf" srcId="{814E276D-DA6D-074C-B786-0FAC98374AFA}" destId="{385091E4-0C88-C34D-86D7-B2723906249B}" srcOrd="0" destOrd="0" presId="urn:microsoft.com/office/officeart/2005/8/layout/hierarchy6"/>
    <dgm:cxn modelId="{16669499-BA63-5A40-B480-FC5F4DAA87FF}" type="presParOf" srcId="{385091E4-0C88-C34D-86D7-B2723906249B}" destId="{8A84DA51-252A-5949-B689-7A22F47328EB}" srcOrd="0" destOrd="0" presId="urn:microsoft.com/office/officeart/2005/8/layout/hierarchy6"/>
    <dgm:cxn modelId="{3C396C5F-AC8A-0441-848B-F7A58D6E525E}" type="presParOf" srcId="{8A84DA51-252A-5949-B689-7A22F47328EB}" destId="{2E87C5F4-5F81-7348-AD36-CA9F7919E2B2}" srcOrd="0" destOrd="0" presId="urn:microsoft.com/office/officeart/2005/8/layout/hierarchy6"/>
    <dgm:cxn modelId="{02E2C650-2D1E-0042-8E7A-A5B251AAE60B}" type="presParOf" srcId="{8A84DA51-252A-5949-B689-7A22F47328EB}" destId="{7EFB7711-A1DF-4B45-A0FF-7A2BA7822AAD}" srcOrd="1" destOrd="0" presId="urn:microsoft.com/office/officeart/2005/8/layout/hierarchy6"/>
    <dgm:cxn modelId="{76419958-A5E3-E94A-B51F-CE148A2140A0}" type="presParOf" srcId="{7EFB7711-A1DF-4B45-A0FF-7A2BA7822AAD}" destId="{2093344B-9A03-D146-9713-DE152026B067}" srcOrd="0" destOrd="0" presId="urn:microsoft.com/office/officeart/2005/8/layout/hierarchy6"/>
    <dgm:cxn modelId="{112AC1CF-0520-DF4E-A6D4-009E51063C03}" type="presParOf" srcId="{7EFB7711-A1DF-4B45-A0FF-7A2BA7822AAD}" destId="{D8DEF3F6-03FE-6748-B874-2F7F25E1C678}" srcOrd="1" destOrd="0" presId="urn:microsoft.com/office/officeart/2005/8/layout/hierarchy6"/>
    <dgm:cxn modelId="{981DF482-E291-1043-B377-251EA551ED56}" type="presParOf" srcId="{D8DEF3F6-03FE-6748-B874-2F7F25E1C678}" destId="{3F225E10-AEB8-0D47-8671-B5CEFA223240}" srcOrd="0" destOrd="0" presId="urn:microsoft.com/office/officeart/2005/8/layout/hierarchy6"/>
    <dgm:cxn modelId="{F44CBE0D-E4B5-DA48-B5AA-2EBE96B90964}" type="presParOf" srcId="{D8DEF3F6-03FE-6748-B874-2F7F25E1C678}" destId="{459324D1-9FE5-6642-AD3A-A4FEF840B72B}" srcOrd="1" destOrd="0" presId="urn:microsoft.com/office/officeart/2005/8/layout/hierarchy6"/>
    <dgm:cxn modelId="{235590C7-3D6A-A74D-BEA4-855933F0CBEC}" type="presParOf" srcId="{459324D1-9FE5-6642-AD3A-A4FEF840B72B}" destId="{8E41AA1E-EA8B-734E-938B-9AF462E9AA43}" srcOrd="0" destOrd="0" presId="urn:microsoft.com/office/officeart/2005/8/layout/hierarchy6"/>
    <dgm:cxn modelId="{A125F083-B0E2-1A44-BD96-B7B23A989725}" type="presParOf" srcId="{459324D1-9FE5-6642-AD3A-A4FEF840B72B}" destId="{78FF2B7D-A180-9341-B256-8A603A921D93}" srcOrd="1" destOrd="0" presId="urn:microsoft.com/office/officeart/2005/8/layout/hierarchy6"/>
    <dgm:cxn modelId="{787192E7-145A-A44D-A579-72E143405ACD}" type="presParOf" srcId="{78FF2B7D-A180-9341-B256-8A603A921D93}" destId="{8E3FB73D-EF53-364E-AFC7-90FA9D54E9ED}" srcOrd="0" destOrd="0" presId="urn:microsoft.com/office/officeart/2005/8/layout/hierarchy6"/>
    <dgm:cxn modelId="{3466DD42-6CE6-8449-8AFE-AED720E1776E}" type="presParOf" srcId="{78FF2B7D-A180-9341-B256-8A603A921D93}" destId="{4BD01992-0434-FE4A-BA6A-611933A39582}" srcOrd="1" destOrd="0" presId="urn:microsoft.com/office/officeart/2005/8/layout/hierarchy6"/>
    <dgm:cxn modelId="{265175DB-4F2E-3D41-A387-1405DF1344ED}" type="presParOf" srcId="{459324D1-9FE5-6642-AD3A-A4FEF840B72B}" destId="{4D802ACD-6CB5-CE44-BD9A-1F348CE320B0}" srcOrd="2" destOrd="0" presId="urn:microsoft.com/office/officeart/2005/8/layout/hierarchy6"/>
    <dgm:cxn modelId="{316AAD58-F906-E34C-BCF4-DED8A3ED32AE}" type="presParOf" srcId="{459324D1-9FE5-6642-AD3A-A4FEF840B72B}" destId="{9C816B62-3809-554F-BBB6-F1D39B00A3C4}" srcOrd="3" destOrd="0" presId="urn:microsoft.com/office/officeart/2005/8/layout/hierarchy6"/>
    <dgm:cxn modelId="{6182393C-8922-FC44-B801-0D38C317A0AE}" type="presParOf" srcId="{9C816B62-3809-554F-BBB6-F1D39B00A3C4}" destId="{298B4648-A949-094B-9156-41446D1EB306}" srcOrd="0" destOrd="0" presId="urn:microsoft.com/office/officeart/2005/8/layout/hierarchy6"/>
    <dgm:cxn modelId="{FB4D0630-75E5-AF44-9314-F85333E66393}" type="presParOf" srcId="{9C816B62-3809-554F-BBB6-F1D39B00A3C4}" destId="{FBB8B8AA-4C08-0946-AA17-694180DFCC7D}" srcOrd="1" destOrd="0" presId="urn:microsoft.com/office/officeart/2005/8/layout/hierarchy6"/>
    <dgm:cxn modelId="{C69A3B99-4886-A346-89BB-4BA0AA881AED}" type="presParOf" srcId="{7EFB7711-A1DF-4B45-A0FF-7A2BA7822AAD}" destId="{0567AADF-D23A-7A42-9F51-23C6B272E896}" srcOrd="2" destOrd="0" presId="urn:microsoft.com/office/officeart/2005/8/layout/hierarchy6"/>
    <dgm:cxn modelId="{84351A0E-791B-4E46-8FED-F65288CC290A}" type="presParOf" srcId="{7EFB7711-A1DF-4B45-A0FF-7A2BA7822AAD}" destId="{0BFF1E57-9B07-FC49-864E-07547342B624}" srcOrd="3" destOrd="0" presId="urn:microsoft.com/office/officeart/2005/8/layout/hierarchy6"/>
    <dgm:cxn modelId="{6D141E49-2F5B-9142-A2CB-38C93E03932C}" type="presParOf" srcId="{0BFF1E57-9B07-FC49-864E-07547342B624}" destId="{BCFE8380-11A0-4645-AF85-BFBD0894D19F}" srcOrd="0" destOrd="0" presId="urn:microsoft.com/office/officeart/2005/8/layout/hierarchy6"/>
    <dgm:cxn modelId="{DC1B72D0-D810-0243-8A8A-890577C9243F}" type="presParOf" srcId="{0BFF1E57-9B07-FC49-864E-07547342B624}" destId="{77D4534F-B68B-E241-A9B0-95907DFF3A7E}" srcOrd="1" destOrd="0" presId="urn:microsoft.com/office/officeart/2005/8/layout/hierarchy6"/>
    <dgm:cxn modelId="{7DE0DB59-35FF-D74B-98E1-27C90913FDE6}" type="presParOf" srcId="{77D4534F-B68B-E241-A9B0-95907DFF3A7E}" destId="{59362D27-5348-4943-99A2-7B1A99CB7E29}" srcOrd="0" destOrd="0" presId="urn:microsoft.com/office/officeart/2005/8/layout/hierarchy6"/>
    <dgm:cxn modelId="{D85274EE-384A-CA41-9FA7-874D2FAA2AED}" type="presParOf" srcId="{77D4534F-B68B-E241-A9B0-95907DFF3A7E}" destId="{7770FA2D-5A7B-6E4D-BBA0-43C95E3ADD94}" srcOrd="1" destOrd="0" presId="urn:microsoft.com/office/officeart/2005/8/layout/hierarchy6"/>
    <dgm:cxn modelId="{C2F7A631-E34C-E442-B0A5-DC3946F2DCF2}" type="presParOf" srcId="{7770FA2D-5A7B-6E4D-BBA0-43C95E3ADD94}" destId="{5479ACF1-A0C2-C54C-8843-1CD341912869}" srcOrd="0" destOrd="0" presId="urn:microsoft.com/office/officeart/2005/8/layout/hierarchy6"/>
    <dgm:cxn modelId="{4D651FA2-3833-584C-9A68-0D88B666B823}" type="presParOf" srcId="{7770FA2D-5A7B-6E4D-BBA0-43C95E3ADD94}" destId="{D63E680F-E9C0-9B46-8A20-B2462AFFC19A}" srcOrd="1" destOrd="0" presId="urn:microsoft.com/office/officeart/2005/8/layout/hierarchy6"/>
    <dgm:cxn modelId="{59A1C5A2-144C-134E-B3A9-D18FCD6CC02A}" type="presParOf" srcId="{DDDB1B57-F99A-D74D-BEA6-061AD5AC0EDC}" destId="{8A0F55B8-85EF-0F46-BE0C-3C82469F4A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B83622A-C2B2-FF4D-A7C0-A4F31E4CE971}" type="doc">
      <dgm:prSet loTypeId="urn:microsoft.com/office/officeart/2005/8/layout/hierarchy4" loCatId="process" qsTypeId="urn:microsoft.com/office/officeart/2005/8/quickstyle/simple3" qsCatId="simple" csTypeId="urn:microsoft.com/office/officeart/2005/8/colors/accent1_1" csCatId="accent1" phldr="1"/>
      <dgm:spPr/>
      <dgm:t>
        <a:bodyPr/>
        <a:lstStyle/>
        <a:p>
          <a:endParaRPr lang="en-US"/>
        </a:p>
      </dgm:t>
    </dgm:pt>
    <dgm:pt modelId="{08747BCC-FF5D-8741-93EB-8380BF7AEBB5}">
      <dgm:prSet phldrT="[Text]"/>
      <dgm:spPr>
        <a:ln>
          <a:noFill/>
        </a:ln>
      </dgm:spPr>
      <dgm:t>
        <a:bodyPr/>
        <a:lstStyle/>
        <a:p>
          <a:r>
            <a:rPr lang="en-US" dirty="0"/>
            <a:t>Application Infrastructure Cluster</a:t>
          </a:r>
        </a:p>
      </dgm:t>
    </dgm:pt>
    <dgm:pt modelId="{739961B5-EF6F-1942-9CAC-7F3B13D97204}" type="parTrans" cxnId="{42E45C61-721D-0847-8B39-907FB7BCF5F7}">
      <dgm:prSet/>
      <dgm:spPr/>
      <dgm:t>
        <a:bodyPr/>
        <a:lstStyle/>
        <a:p>
          <a:endParaRPr lang="en-US"/>
        </a:p>
      </dgm:t>
    </dgm:pt>
    <dgm:pt modelId="{D7A7660D-CA7E-8C43-802C-07DE809293A3}" type="sibTrans" cxnId="{42E45C61-721D-0847-8B39-907FB7BCF5F7}">
      <dgm:prSet/>
      <dgm:spPr/>
      <dgm:t>
        <a:bodyPr/>
        <a:lstStyle/>
        <a:p>
          <a:endParaRPr lang="en-US"/>
        </a:p>
      </dgm:t>
    </dgm:pt>
    <dgm:pt modelId="{38B94A78-2185-4649-8F49-CC163966794C}">
      <dgm:prSet phldrT="[Text]"/>
      <dgm:spPr/>
      <dgm:t>
        <a:bodyPr/>
        <a:lstStyle/>
        <a:p>
          <a:r>
            <a:rPr lang="en-US" dirty="0"/>
            <a:t>Web RTC API</a:t>
          </a:r>
        </a:p>
      </dgm:t>
    </dgm:pt>
    <dgm:pt modelId="{E836A184-FED8-BD43-8A32-C4D6607732D1}" type="parTrans" cxnId="{00C7FADD-E95D-7842-A42A-066735CB665F}">
      <dgm:prSet/>
      <dgm:spPr/>
      <dgm:t>
        <a:bodyPr/>
        <a:lstStyle/>
        <a:p>
          <a:endParaRPr lang="en-US"/>
        </a:p>
      </dgm:t>
    </dgm:pt>
    <dgm:pt modelId="{ADEA7AE2-3E2E-824B-B98B-D7BFF27BE35C}" type="sibTrans" cxnId="{00C7FADD-E95D-7842-A42A-066735CB665F}">
      <dgm:prSet/>
      <dgm:spPr/>
      <dgm:t>
        <a:bodyPr/>
        <a:lstStyle/>
        <a:p>
          <a:endParaRPr lang="en-US"/>
        </a:p>
      </dgm:t>
    </dgm:pt>
    <dgm:pt modelId="{840DA2B3-8B04-D847-A47D-E27DCE6DB07F}">
      <dgm:prSet phldrT="[Text]"/>
      <dgm:spPr/>
      <dgm:t>
        <a:bodyPr/>
        <a:lstStyle/>
        <a:p>
          <a:r>
            <a:rPr lang="en-US" dirty="0"/>
            <a:t>HTTP REST API</a:t>
          </a:r>
        </a:p>
      </dgm:t>
    </dgm:pt>
    <dgm:pt modelId="{58CFD129-5DC4-904C-81F7-FEB90D6EE149}" type="parTrans" cxnId="{78CD92BC-595D-384B-B924-07E3EAF55D00}">
      <dgm:prSet/>
      <dgm:spPr/>
      <dgm:t>
        <a:bodyPr/>
        <a:lstStyle/>
        <a:p>
          <a:endParaRPr lang="en-US"/>
        </a:p>
      </dgm:t>
    </dgm:pt>
    <dgm:pt modelId="{6ADF6CB2-9356-944B-922A-915E026F6414}" type="sibTrans" cxnId="{78CD92BC-595D-384B-B924-07E3EAF55D00}">
      <dgm:prSet/>
      <dgm:spPr/>
      <dgm:t>
        <a:bodyPr/>
        <a:lstStyle/>
        <a:p>
          <a:endParaRPr lang="en-US"/>
        </a:p>
      </dgm:t>
    </dgm:pt>
    <dgm:pt modelId="{4E91176C-E69F-5147-AB5F-DBE21F4CD817}" type="pres">
      <dgm:prSet presAssocID="{5B83622A-C2B2-FF4D-A7C0-A4F31E4CE971}" presName="Name0" presStyleCnt="0">
        <dgm:presLayoutVars>
          <dgm:chPref val="1"/>
          <dgm:dir/>
          <dgm:animOne val="branch"/>
          <dgm:animLvl val="lvl"/>
          <dgm:resizeHandles/>
        </dgm:presLayoutVars>
      </dgm:prSet>
      <dgm:spPr/>
    </dgm:pt>
    <dgm:pt modelId="{59660E1A-34DA-E545-A36A-DDA263278D8E}" type="pres">
      <dgm:prSet presAssocID="{08747BCC-FF5D-8741-93EB-8380BF7AEBB5}" presName="vertOne" presStyleCnt="0"/>
      <dgm:spPr/>
    </dgm:pt>
    <dgm:pt modelId="{EAB8D507-D78D-B445-B141-35881DDA19FF}" type="pres">
      <dgm:prSet presAssocID="{08747BCC-FF5D-8741-93EB-8380BF7AEBB5}" presName="txOne" presStyleLbl="node0" presStyleIdx="0" presStyleCnt="1">
        <dgm:presLayoutVars>
          <dgm:chPref val="3"/>
        </dgm:presLayoutVars>
      </dgm:prSet>
      <dgm:spPr/>
    </dgm:pt>
    <dgm:pt modelId="{0241458E-6DA1-E04E-94A6-AF9343D885B2}" type="pres">
      <dgm:prSet presAssocID="{08747BCC-FF5D-8741-93EB-8380BF7AEBB5}" presName="parTransOne" presStyleCnt="0"/>
      <dgm:spPr/>
    </dgm:pt>
    <dgm:pt modelId="{682E10B6-66DE-044E-9BC7-30C2F8471CDC}" type="pres">
      <dgm:prSet presAssocID="{08747BCC-FF5D-8741-93EB-8380BF7AEBB5}" presName="horzOne" presStyleCnt="0"/>
      <dgm:spPr/>
    </dgm:pt>
    <dgm:pt modelId="{456BF763-E023-464F-AE8F-A61FD9D9C53B}" type="pres">
      <dgm:prSet presAssocID="{38B94A78-2185-4649-8F49-CC163966794C}" presName="vertTwo" presStyleCnt="0"/>
      <dgm:spPr/>
    </dgm:pt>
    <dgm:pt modelId="{16630C35-B295-E548-97B2-77162A589223}" type="pres">
      <dgm:prSet presAssocID="{38B94A78-2185-4649-8F49-CC163966794C}" presName="txTwo" presStyleLbl="node2" presStyleIdx="0" presStyleCnt="2">
        <dgm:presLayoutVars>
          <dgm:chPref val="3"/>
        </dgm:presLayoutVars>
      </dgm:prSet>
      <dgm:spPr/>
    </dgm:pt>
    <dgm:pt modelId="{AEE8BAC1-91E2-B74B-9A51-5A8E0B646302}" type="pres">
      <dgm:prSet presAssocID="{38B94A78-2185-4649-8F49-CC163966794C}" presName="horzTwo" presStyleCnt="0"/>
      <dgm:spPr/>
    </dgm:pt>
    <dgm:pt modelId="{F15ED979-9910-344E-B829-4B9C787C82C3}" type="pres">
      <dgm:prSet presAssocID="{ADEA7AE2-3E2E-824B-B98B-D7BFF27BE35C}" presName="sibSpaceTwo" presStyleCnt="0"/>
      <dgm:spPr/>
    </dgm:pt>
    <dgm:pt modelId="{EFEB13EB-DB37-BB41-A1CC-59E253E4C26E}" type="pres">
      <dgm:prSet presAssocID="{840DA2B3-8B04-D847-A47D-E27DCE6DB07F}" presName="vertTwo" presStyleCnt="0"/>
      <dgm:spPr/>
    </dgm:pt>
    <dgm:pt modelId="{C87BBCD6-D733-4743-A3AC-43413CB14D72}" type="pres">
      <dgm:prSet presAssocID="{840DA2B3-8B04-D847-A47D-E27DCE6DB07F}" presName="txTwo" presStyleLbl="node2" presStyleIdx="1" presStyleCnt="2">
        <dgm:presLayoutVars>
          <dgm:chPref val="3"/>
        </dgm:presLayoutVars>
      </dgm:prSet>
      <dgm:spPr/>
    </dgm:pt>
    <dgm:pt modelId="{77A8972E-6738-2E45-9BC0-25CE10C80074}" type="pres">
      <dgm:prSet presAssocID="{840DA2B3-8B04-D847-A47D-E27DCE6DB07F}" presName="horzTwo" presStyleCnt="0"/>
      <dgm:spPr/>
    </dgm:pt>
  </dgm:ptLst>
  <dgm:cxnLst>
    <dgm:cxn modelId="{EB718812-E53F-C949-B0E1-9246FF75BDA3}" type="presOf" srcId="{38B94A78-2185-4649-8F49-CC163966794C}" destId="{16630C35-B295-E548-97B2-77162A589223}" srcOrd="0" destOrd="0" presId="urn:microsoft.com/office/officeart/2005/8/layout/hierarchy4"/>
    <dgm:cxn modelId="{B330C54F-6232-0245-A5B7-FD70DA6DECEC}" type="presOf" srcId="{840DA2B3-8B04-D847-A47D-E27DCE6DB07F}" destId="{C87BBCD6-D733-4743-A3AC-43413CB14D72}" srcOrd="0" destOrd="0" presId="urn:microsoft.com/office/officeart/2005/8/layout/hierarchy4"/>
    <dgm:cxn modelId="{42E45C61-721D-0847-8B39-907FB7BCF5F7}" srcId="{5B83622A-C2B2-FF4D-A7C0-A4F31E4CE971}" destId="{08747BCC-FF5D-8741-93EB-8380BF7AEBB5}" srcOrd="0" destOrd="0" parTransId="{739961B5-EF6F-1942-9CAC-7F3B13D97204}" sibTransId="{D7A7660D-CA7E-8C43-802C-07DE809293A3}"/>
    <dgm:cxn modelId="{3E1B4F7B-AD57-4E4A-BEE5-005CBC941CC7}" type="presOf" srcId="{08747BCC-FF5D-8741-93EB-8380BF7AEBB5}" destId="{EAB8D507-D78D-B445-B141-35881DDA19FF}" srcOrd="0" destOrd="0" presId="urn:microsoft.com/office/officeart/2005/8/layout/hierarchy4"/>
    <dgm:cxn modelId="{ACB4928C-4545-3D4F-A5DB-D5A54F5A7E3A}" type="presOf" srcId="{5B83622A-C2B2-FF4D-A7C0-A4F31E4CE971}" destId="{4E91176C-E69F-5147-AB5F-DBE21F4CD817}" srcOrd="0" destOrd="0" presId="urn:microsoft.com/office/officeart/2005/8/layout/hierarchy4"/>
    <dgm:cxn modelId="{78CD92BC-595D-384B-B924-07E3EAF55D00}" srcId="{08747BCC-FF5D-8741-93EB-8380BF7AEBB5}" destId="{840DA2B3-8B04-D847-A47D-E27DCE6DB07F}" srcOrd="1" destOrd="0" parTransId="{58CFD129-5DC4-904C-81F7-FEB90D6EE149}" sibTransId="{6ADF6CB2-9356-944B-922A-915E026F6414}"/>
    <dgm:cxn modelId="{00C7FADD-E95D-7842-A42A-066735CB665F}" srcId="{08747BCC-FF5D-8741-93EB-8380BF7AEBB5}" destId="{38B94A78-2185-4649-8F49-CC163966794C}" srcOrd="0" destOrd="0" parTransId="{E836A184-FED8-BD43-8A32-C4D6607732D1}" sibTransId="{ADEA7AE2-3E2E-824B-B98B-D7BFF27BE35C}"/>
    <dgm:cxn modelId="{F2934D3C-B4B2-104D-835A-D1AB40B3CDD5}" type="presParOf" srcId="{4E91176C-E69F-5147-AB5F-DBE21F4CD817}" destId="{59660E1A-34DA-E545-A36A-DDA263278D8E}" srcOrd="0" destOrd="0" presId="urn:microsoft.com/office/officeart/2005/8/layout/hierarchy4"/>
    <dgm:cxn modelId="{14E1794D-3B6E-1C4A-A82C-67B8B47F55F3}" type="presParOf" srcId="{59660E1A-34DA-E545-A36A-DDA263278D8E}" destId="{EAB8D507-D78D-B445-B141-35881DDA19FF}" srcOrd="0" destOrd="0" presId="urn:microsoft.com/office/officeart/2005/8/layout/hierarchy4"/>
    <dgm:cxn modelId="{413B9B6E-8D9A-C441-AABC-BC0A5F284F1D}" type="presParOf" srcId="{59660E1A-34DA-E545-A36A-DDA263278D8E}" destId="{0241458E-6DA1-E04E-94A6-AF9343D885B2}" srcOrd="1" destOrd="0" presId="urn:microsoft.com/office/officeart/2005/8/layout/hierarchy4"/>
    <dgm:cxn modelId="{A0B6A2AF-B99C-F448-9922-1FF16CABFAEC}" type="presParOf" srcId="{59660E1A-34DA-E545-A36A-DDA263278D8E}" destId="{682E10B6-66DE-044E-9BC7-30C2F8471CDC}" srcOrd="2" destOrd="0" presId="urn:microsoft.com/office/officeart/2005/8/layout/hierarchy4"/>
    <dgm:cxn modelId="{BBD610F8-5455-AA44-8743-541C754AE56E}" type="presParOf" srcId="{682E10B6-66DE-044E-9BC7-30C2F8471CDC}" destId="{456BF763-E023-464F-AE8F-A61FD9D9C53B}" srcOrd="0" destOrd="0" presId="urn:microsoft.com/office/officeart/2005/8/layout/hierarchy4"/>
    <dgm:cxn modelId="{045FADD4-757B-1243-A122-9466868A2CE7}" type="presParOf" srcId="{456BF763-E023-464F-AE8F-A61FD9D9C53B}" destId="{16630C35-B295-E548-97B2-77162A589223}" srcOrd="0" destOrd="0" presId="urn:microsoft.com/office/officeart/2005/8/layout/hierarchy4"/>
    <dgm:cxn modelId="{8FCDA5DC-79A2-044F-84D4-B54142BAB0EC}" type="presParOf" srcId="{456BF763-E023-464F-AE8F-A61FD9D9C53B}" destId="{AEE8BAC1-91E2-B74B-9A51-5A8E0B646302}" srcOrd="1" destOrd="0" presId="urn:microsoft.com/office/officeart/2005/8/layout/hierarchy4"/>
    <dgm:cxn modelId="{C0483A02-2955-BD44-AE3C-E3D9A8F2B3D6}" type="presParOf" srcId="{682E10B6-66DE-044E-9BC7-30C2F8471CDC}" destId="{F15ED979-9910-344E-B829-4B9C787C82C3}" srcOrd="1" destOrd="0" presId="urn:microsoft.com/office/officeart/2005/8/layout/hierarchy4"/>
    <dgm:cxn modelId="{747D4557-7371-904E-B173-BF61C007B084}" type="presParOf" srcId="{682E10B6-66DE-044E-9BC7-30C2F8471CDC}" destId="{EFEB13EB-DB37-BB41-A1CC-59E253E4C26E}" srcOrd="2" destOrd="0" presId="urn:microsoft.com/office/officeart/2005/8/layout/hierarchy4"/>
    <dgm:cxn modelId="{15D95029-9A00-1B4C-9D16-E245094C1A2E}" type="presParOf" srcId="{EFEB13EB-DB37-BB41-A1CC-59E253E4C26E}" destId="{C87BBCD6-D733-4743-A3AC-43413CB14D72}" srcOrd="0" destOrd="0" presId="urn:microsoft.com/office/officeart/2005/8/layout/hierarchy4"/>
    <dgm:cxn modelId="{CF4EE7F3-0742-A143-B2FB-67BFBA93CC17}" type="presParOf" srcId="{EFEB13EB-DB37-BB41-A1CC-59E253E4C26E}" destId="{77A8972E-6738-2E45-9BC0-25CE10C80074}" srcOrd="1" destOrd="0" presId="urn:microsoft.com/office/officeart/2005/8/layout/hierarchy4"/>
  </dgm:cxnLst>
  <dgm:bg/>
  <dgm:whole>
    <a:ln w="12700">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141B2-7FB7-724D-9A06-5474BB66094D}">
      <dsp:nvSpPr>
        <dsp:cNvPr id="0" name=""/>
        <dsp:cNvSpPr/>
      </dsp:nvSpPr>
      <dsp:spPr>
        <a:xfrm>
          <a:off x="2316162" y="1584022"/>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553863" y="1627079"/>
        <a:ext cx="26631" cy="5326"/>
      </dsp:txXfrm>
    </dsp:sp>
    <dsp:sp modelId="{B715B23F-E2BB-F94D-B684-A7B7FF994920}">
      <dsp:nvSpPr>
        <dsp:cNvPr id="0" name=""/>
        <dsp:cNvSpPr/>
      </dsp:nvSpPr>
      <dsp:spPr>
        <a:xfrm>
          <a:off x="2161"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 arrives at the construction jobsite with the Back Button he charge overnight at home. He attaches it to his shirt collar, inserts the earpiece, and clips on the earlobe sensor.</a:t>
          </a:r>
        </a:p>
      </dsp:txBody>
      <dsp:txXfrm>
        <a:off x="2161" y="935002"/>
        <a:ext cx="2315800" cy="1389480"/>
      </dsp:txXfrm>
    </dsp:sp>
    <dsp:sp modelId="{90BCC38A-7425-A947-B7E1-C6E68C881DC0}">
      <dsp:nvSpPr>
        <dsp:cNvPr id="0" name=""/>
        <dsp:cNvSpPr/>
      </dsp:nvSpPr>
      <dsp:spPr>
        <a:xfrm>
          <a:off x="5164596" y="1584022"/>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402298" y="1627079"/>
        <a:ext cx="26631" cy="5326"/>
      </dsp:txXfrm>
    </dsp:sp>
    <dsp:sp modelId="{9DF9E887-B9F5-7B4D-A4E2-FB04CF33E7EE}">
      <dsp:nvSpPr>
        <dsp:cNvPr id="0" name=""/>
        <dsp:cNvSpPr/>
      </dsp:nvSpPr>
      <dsp:spPr>
        <a:xfrm>
          <a:off x="2850596"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He works the majority of the day, receiving notifications and communications from his team through his earpiece.</a:t>
          </a:r>
        </a:p>
      </dsp:txBody>
      <dsp:txXfrm>
        <a:off x="2850596" y="935002"/>
        <a:ext cx="2315800" cy="1389480"/>
      </dsp:txXfrm>
    </dsp:sp>
    <dsp:sp modelId="{846AA0C3-3843-C84E-A35D-8397CB397EB4}">
      <dsp:nvSpPr>
        <dsp:cNvPr id="0" name=""/>
        <dsp:cNvSpPr/>
      </dsp:nvSpPr>
      <dsp:spPr>
        <a:xfrm>
          <a:off x="8013031" y="1584022"/>
          <a:ext cx="262464" cy="91440"/>
        </a:xfrm>
        <a:custGeom>
          <a:avLst/>
          <a:gdLst/>
          <a:ahLst/>
          <a:cxnLst/>
          <a:rect l="0" t="0" r="0" b="0"/>
          <a:pathLst>
            <a:path>
              <a:moveTo>
                <a:pt x="0" y="45720"/>
              </a:moveTo>
              <a:lnTo>
                <a:pt x="26246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8136937" y="1627079"/>
        <a:ext cx="14653" cy="5326"/>
      </dsp:txXfrm>
    </dsp:sp>
    <dsp:sp modelId="{A30D9B32-1B2A-C741-8593-9EA81428E8A5}">
      <dsp:nvSpPr>
        <dsp:cNvPr id="0" name=""/>
        <dsp:cNvSpPr/>
      </dsp:nvSpPr>
      <dsp:spPr>
        <a:xfrm>
          <a:off x="5699031"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While working in a loud area of the jobsite, he falls 15 ft. into an unattended room. His fall and serious injuries go unnoticed.</a:t>
          </a:r>
        </a:p>
      </dsp:txBody>
      <dsp:txXfrm>
        <a:off x="5699031" y="935002"/>
        <a:ext cx="2315800" cy="1389480"/>
      </dsp:txXfrm>
    </dsp:sp>
    <dsp:sp modelId="{6B5E2216-C7F4-A14E-8E18-CD471C9CEDB5}">
      <dsp:nvSpPr>
        <dsp:cNvPr id="0" name=""/>
        <dsp:cNvSpPr/>
      </dsp:nvSpPr>
      <dsp:spPr>
        <a:xfrm>
          <a:off x="1160062" y="2322682"/>
          <a:ext cx="8305734" cy="502034"/>
        </a:xfrm>
        <a:custGeom>
          <a:avLst/>
          <a:gdLst/>
          <a:ahLst/>
          <a:cxnLst/>
          <a:rect l="0" t="0" r="0" b="0"/>
          <a:pathLst>
            <a:path>
              <a:moveTo>
                <a:pt x="8305734" y="0"/>
              </a:moveTo>
              <a:lnTo>
                <a:pt x="8305734" y="268117"/>
              </a:lnTo>
              <a:lnTo>
                <a:pt x="0" y="268117"/>
              </a:lnTo>
              <a:lnTo>
                <a:pt x="0" y="5020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104859" y="2571036"/>
        <a:ext cx="416139" cy="5326"/>
      </dsp:txXfrm>
    </dsp:sp>
    <dsp:sp modelId="{1527471F-4AC5-B44D-B80B-1552AF8B6965}">
      <dsp:nvSpPr>
        <dsp:cNvPr id="0" name=""/>
        <dsp:cNvSpPr/>
      </dsp:nvSpPr>
      <dsp:spPr>
        <a:xfrm>
          <a:off x="8307896"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He presses and holds the Back Button device for 10 seconds, activating the emergency beacon feature.</a:t>
          </a:r>
        </a:p>
      </dsp:txBody>
      <dsp:txXfrm>
        <a:off x="8307896" y="935002"/>
        <a:ext cx="2315800" cy="1389480"/>
      </dsp:txXfrm>
    </dsp:sp>
    <dsp:sp modelId="{B7A3EAC1-BA14-124A-8B27-8DA1B415498D}">
      <dsp:nvSpPr>
        <dsp:cNvPr id="0" name=""/>
        <dsp:cNvSpPr/>
      </dsp:nvSpPr>
      <dsp:spPr>
        <a:xfrm>
          <a:off x="2316162" y="3506137"/>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553863" y="3549194"/>
        <a:ext cx="26631" cy="5326"/>
      </dsp:txXfrm>
    </dsp:sp>
    <dsp:sp modelId="{85658110-0BD5-CE49-992C-E007EEB88FC4}">
      <dsp:nvSpPr>
        <dsp:cNvPr id="0" name=""/>
        <dsp:cNvSpPr/>
      </dsp:nvSpPr>
      <dsp:spPr>
        <a:xfrm>
          <a:off x="2161" y="2857117"/>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Managers and nearby workers are notified of the situation via an automated alert in their earpiece. John's beacon is now sounding a high dB alarm and strobing bright red.</a:t>
          </a:r>
        </a:p>
      </dsp:txBody>
      <dsp:txXfrm>
        <a:off x="2161" y="2857117"/>
        <a:ext cx="2315800" cy="1389480"/>
      </dsp:txXfrm>
    </dsp:sp>
    <dsp:sp modelId="{4366AFEF-4644-254E-A810-A0309A575FE4}">
      <dsp:nvSpPr>
        <dsp:cNvPr id="0" name=""/>
        <dsp:cNvSpPr/>
      </dsp:nvSpPr>
      <dsp:spPr>
        <a:xfrm>
          <a:off x="5164596" y="3506137"/>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402298" y="3549194"/>
        <a:ext cx="26631" cy="5326"/>
      </dsp:txXfrm>
    </dsp:sp>
    <dsp:sp modelId="{D3E97BBD-931A-1848-834B-9EB447231A8B}">
      <dsp:nvSpPr>
        <dsp:cNvPr id="0" name=""/>
        <dsp:cNvSpPr/>
      </dsp:nvSpPr>
      <dsp:spPr>
        <a:xfrm>
          <a:off x="2850596" y="2857117"/>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Workers in a nearby area look for and find John almost immediately and begin tending to his injuries. One worker calls emergency services.</a:t>
          </a:r>
        </a:p>
      </dsp:txBody>
      <dsp:txXfrm>
        <a:off x="2850596" y="2857117"/>
        <a:ext cx="2315800" cy="1389480"/>
      </dsp:txXfrm>
    </dsp:sp>
    <dsp:sp modelId="{DACD6FAB-F0E9-6B40-B358-7563ED70E28E}">
      <dsp:nvSpPr>
        <dsp:cNvPr id="0" name=""/>
        <dsp:cNvSpPr/>
      </dsp:nvSpPr>
      <dsp:spPr>
        <a:xfrm>
          <a:off x="8013031" y="3506137"/>
          <a:ext cx="287706" cy="91440"/>
        </a:xfrm>
        <a:custGeom>
          <a:avLst/>
          <a:gdLst/>
          <a:ahLst/>
          <a:cxnLst/>
          <a:rect l="0" t="0" r="0" b="0"/>
          <a:pathLst>
            <a:path>
              <a:moveTo>
                <a:pt x="0" y="45720"/>
              </a:moveTo>
              <a:lnTo>
                <a:pt x="287706" y="45720"/>
              </a:lnTo>
            </a:path>
          </a:pathLst>
        </a:custGeom>
        <a:noFill/>
        <a:ln w="6350" cap="flat" cmpd="sng" algn="ctr">
          <a:no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8148927" y="3549194"/>
        <a:ext cx="15915" cy="5326"/>
      </dsp:txXfrm>
    </dsp:sp>
    <dsp:sp modelId="{AB3568FA-0BC4-C243-863F-0EB297718E04}">
      <dsp:nvSpPr>
        <dsp:cNvPr id="0" name=""/>
        <dsp:cNvSpPr/>
      </dsp:nvSpPr>
      <dsp:spPr>
        <a:xfrm>
          <a:off x="5699031" y="2857117"/>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 is transported to the hospital where his injuries are treated.</a:t>
          </a:r>
        </a:p>
      </dsp:txBody>
      <dsp:txXfrm>
        <a:off x="5699031" y="2857117"/>
        <a:ext cx="2315800" cy="1389480"/>
      </dsp:txXfrm>
    </dsp:sp>
    <dsp:sp modelId="{3096347D-C843-EF49-9170-405B2A62939E}">
      <dsp:nvSpPr>
        <dsp:cNvPr id="0" name=""/>
        <dsp:cNvSpPr/>
      </dsp:nvSpPr>
      <dsp:spPr>
        <a:xfrm>
          <a:off x="8333138" y="2857117"/>
          <a:ext cx="2315800" cy="1389480"/>
        </a:xfrm>
        <a:prstGeom prst="rect">
          <a:avLst/>
        </a:prstGeom>
        <a:solidFill>
          <a:schemeClr val="accent1">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333138" y="2857117"/>
        <a:ext cx="2315800" cy="1389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141B2-7FB7-724D-9A06-5474BB66094D}">
      <dsp:nvSpPr>
        <dsp:cNvPr id="0" name=""/>
        <dsp:cNvSpPr/>
      </dsp:nvSpPr>
      <dsp:spPr>
        <a:xfrm>
          <a:off x="2316162" y="1584022"/>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553863" y="1627079"/>
        <a:ext cx="26631" cy="5326"/>
      </dsp:txXfrm>
    </dsp:sp>
    <dsp:sp modelId="{B715B23F-E2BB-F94D-B684-A7B7FF994920}">
      <dsp:nvSpPr>
        <dsp:cNvPr id="0" name=""/>
        <dsp:cNvSpPr/>
      </dsp:nvSpPr>
      <dsp:spPr>
        <a:xfrm>
          <a:off x="2161"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 arrives at the construction jobsite with the Back Button he charge overnight at home. He attaches it to his shirt collar, inserts the earpiece, and clips on the earlobe sensor.</a:t>
          </a:r>
        </a:p>
      </dsp:txBody>
      <dsp:txXfrm>
        <a:off x="2161" y="935002"/>
        <a:ext cx="2315800" cy="1389480"/>
      </dsp:txXfrm>
    </dsp:sp>
    <dsp:sp modelId="{90BCC38A-7425-A947-B7E1-C6E68C881DC0}">
      <dsp:nvSpPr>
        <dsp:cNvPr id="0" name=""/>
        <dsp:cNvSpPr/>
      </dsp:nvSpPr>
      <dsp:spPr>
        <a:xfrm>
          <a:off x="5164596" y="1584022"/>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402298" y="1627079"/>
        <a:ext cx="26631" cy="5326"/>
      </dsp:txXfrm>
    </dsp:sp>
    <dsp:sp modelId="{9DF9E887-B9F5-7B4D-A4E2-FB04CF33E7EE}">
      <dsp:nvSpPr>
        <dsp:cNvPr id="0" name=""/>
        <dsp:cNvSpPr/>
      </dsp:nvSpPr>
      <dsp:spPr>
        <a:xfrm>
          <a:off x="2850596"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He begins assembling a portion of a wall for the level he’s working on that day.</a:t>
          </a:r>
        </a:p>
      </dsp:txBody>
      <dsp:txXfrm>
        <a:off x="2850596" y="935002"/>
        <a:ext cx="2315800" cy="1389480"/>
      </dsp:txXfrm>
    </dsp:sp>
    <dsp:sp modelId="{846AA0C3-3843-C84E-A35D-8397CB397EB4}">
      <dsp:nvSpPr>
        <dsp:cNvPr id="0" name=""/>
        <dsp:cNvSpPr/>
      </dsp:nvSpPr>
      <dsp:spPr>
        <a:xfrm>
          <a:off x="8013031" y="1584022"/>
          <a:ext cx="262464" cy="91440"/>
        </a:xfrm>
        <a:custGeom>
          <a:avLst/>
          <a:gdLst/>
          <a:ahLst/>
          <a:cxnLst/>
          <a:rect l="0" t="0" r="0" b="0"/>
          <a:pathLst>
            <a:path>
              <a:moveTo>
                <a:pt x="0" y="45720"/>
              </a:moveTo>
              <a:lnTo>
                <a:pt x="26246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8136937" y="1627079"/>
        <a:ext cx="14653" cy="5326"/>
      </dsp:txXfrm>
    </dsp:sp>
    <dsp:sp modelId="{A30D9B32-1B2A-C741-8593-9EA81428E8A5}">
      <dsp:nvSpPr>
        <dsp:cNvPr id="0" name=""/>
        <dsp:cNvSpPr/>
      </dsp:nvSpPr>
      <dsp:spPr>
        <a:xfrm>
          <a:off x="5699031"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Shortly after beginning the job, John receives a voice communication from his team leader saying the requirements for the wall have been changed.</a:t>
          </a:r>
        </a:p>
      </dsp:txBody>
      <dsp:txXfrm>
        <a:off x="5699031" y="935002"/>
        <a:ext cx="2315800" cy="1389480"/>
      </dsp:txXfrm>
    </dsp:sp>
    <dsp:sp modelId="{6B5E2216-C7F4-A14E-8E18-CD471C9CEDB5}">
      <dsp:nvSpPr>
        <dsp:cNvPr id="0" name=""/>
        <dsp:cNvSpPr/>
      </dsp:nvSpPr>
      <dsp:spPr>
        <a:xfrm>
          <a:off x="1160062" y="2322682"/>
          <a:ext cx="8305734" cy="502034"/>
        </a:xfrm>
        <a:custGeom>
          <a:avLst/>
          <a:gdLst/>
          <a:ahLst/>
          <a:cxnLst/>
          <a:rect l="0" t="0" r="0" b="0"/>
          <a:pathLst>
            <a:path>
              <a:moveTo>
                <a:pt x="8305734" y="0"/>
              </a:moveTo>
              <a:lnTo>
                <a:pt x="8305734" y="268117"/>
              </a:lnTo>
              <a:lnTo>
                <a:pt x="0" y="268117"/>
              </a:lnTo>
              <a:lnTo>
                <a:pt x="0" y="5020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104859" y="2571036"/>
        <a:ext cx="416139" cy="5326"/>
      </dsp:txXfrm>
    </dsp:sp>
    <dsp:sp modelId="{1527471F-4AC5-B44D-B80B-1552AF8B6965}">
      <dsp:nvSpPr>
        <dsp:cNvPr id="0" name=""/>
        <dsp:cNvSpPr/>
      </dsp:nvSpPr>
      <dsp:spPr>
        <a:xfrm>
          <a:off x="8307896"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 presses the Back Button behind his back collar and has a quick conversation with his team leader regarding the change.</a:t>
          </a:r>
        </a:p>
      </dsp:txBody>
      <dsp:txXfrm>
        <a:off x="8307896" y="935002"/>
        <a:ext cx="2315800" cy="1389480"/>
      </dsp:txXfrm>
    </dsp:sp>
    <dsp:sp modelId="{B7A3EAC1-BA14-124A-8B27-8DA1B415498D}">
      <dsp:nvSpPr>
        <dsp:cNvPr id="0" name=""/>
        <dsp:cNvSpPr/>
      </dsp:nvSpPr>
      <dsp:spPr>
        <a:xfrm>
          <a:off x="2316162" y="3506137"/>
          <a:ext cx="502034" cy="91440"/>
        </a:xfrm>
        <a:custGeom>
          <a:avLst/>
          <a:gdLst/>
          <a:ahLst/>
          <a:cxnLst/>
          <a:rect l="0" t="0" r="0" b="0"/>
          <a:pathLst>
            <a:path>
              <a:moveTo>
                <a:pt x="0" y="45720"/>
              </a:moveTo>
              <a:lnTo>
                <a:pt x="502034" y="45720"/>
              </a:lnTo>
            </a:path>
          </a:pathLst>
        </a:custGeom>
        <a:noFill/>
        <a:ln w="6350" cap="flat" cmpd="sng" algn="ctr">
          <a:no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553863" y="3549194"/>
        <a:ext cx="26631" cy="5326"/>
      </dsp:txXfrm>
    </dsp:sp>
    <dsp:sp modelId="{85658110-0BD5-CE49-992C-E007EEB88FC4}">
      <dsp:nvSpPr>
        <dsp:cNvPr id="0" name=""/>
        <dsp:cNvSpPr/>
      </dsp:nvSpPr>
      <dsp:spPr>
        <a:xfrm>
          <a:off x="2161" y="2857117"/>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He then builds the wall according the new specification relayed to him from his team leader over the Back Button system.</a:t>
          </a:r>
        </a:p>
      </dsp:txBody>
      <dsp:txXfrm>
        <a:off x="2161" y="2857117"/>
        <a:ext cx="2315800" cy="1389480"/>
      </dsp:txXfrm>
    </dsp:sp>
    <dsp:sp modelId="{972F3AE5-ED8A-D64B-81A0-2693592E3044}">
      <dsp:nvSpPr>
        <dsp:cNvPr id="0" name=""/>
        <dsp:cNvSpPr/>
      </dsp:nvSpPr>
      <dsp:spPr>
        <a:xfrm>
          <a:off x="5164596" y="3506137"/>
          <a:ext cx="287729" cy="91440"/>
        </a:xfrm>
        <a:custGeom>
          <a:avLst/>
          <a:gdLst/>
          <a:ahLst/>
          <a:cxnLst/>
          <a:rect l="0" t="0" r="0" b="0"/>
          <a:pathLst>
            <a:path>
              <a:moveTo>
                <a:pt x="0" y="45720"/>
              </a:moveTo>
              <a:lnTo>
                <a:pt x="287729" y="45720"/>
              </a:lnTo>
            </a:path>
          </a:pathLst>
        </a:custGeom>
        <a:noFill/>
        <a:ln w="6350" cap="flat" cmpd="sng" algn="ctr">
          <a:no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300503" y="3549194"/>
        <a:ext cx="15916" cy="5326"/>
      </dsp:txXfrm>
    </dsp:sp>
    <dsp:sp modelId="{AB3568FA-0BC4-C243-863F-0EB297718E04}">
      <dsp:nvSpPr>
        <dsp:cNvPr id="0" name=""/>
        <dsp:cNvSpPr/>
      </dsp:nvSpPr>
      <dsp:spPr>
        <a:xfrm>
          <a:off x="2850596" y="2857117"/>
          <a:ext cx="2315800" cy="1389480"/>
        </a:xfrm>
        <a:prstGeom prst="rect">
          <a:avLst/>
        </a:prstGeom>
        <a:solidFill>
          <a:schemeClr val="accent1">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US" sz="1300" kern="1200" dirty="0">
            <a:ln>
              <a:noFill/>
            </a:ln>
            <a:solidFill>
              <a:schemeClr val="tx2"/>
            </a:solidFill>
          </a:endParaRPr>
        </a:p>
      </dsp:txBody>
      <dsp:txXfrm>
        <a:off x="2850596" y="2857117"/>
        <a:ext cx="2315800" cy="1389480"/>
      </dsp:txXfrm>
    </dsp:sp>
    <dsp:sp modelId="{3836C696-CCAC-8244-8BBE-36DDFBE2F765}">
      <dsp:nvSpPr>
        <dsp:cNvPr id="0" name=""/>
        <dsp:cNvSpPr/>
      </dsp:nvSpPr>
      <dsp:spPr>
        <a:xfrm>
          <a:off x="5484726" y="2857117"/>
          <a:ext cx="2315800" cy="138948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484726" y="2857117"/>
        <a:ext cx="2315800" cy="1389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141B2-7FB7-724D-9A06-5474BB66094D}">
      <dsp:nvSpPr>
        <dsp:cNvPr id="0" name=""/>
        <dsp:cNvSpPr/>
      </dsp:nvSpPr>
      <dsp:spPr>
        <a:xfrm>
          <a:off x="2316162" y="1584022"/>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553863" y="1627079"/>
        <a:ext cx="26631" cy="5326"/>
      </dsp:txXfrm>
    </dsp:sp>
    <dsp:sp modelId="{B715B23F-E2BB-F94D-B684-A7B7FF994920}">
      <dsp:nvSpPr>
        <dsp:cNvPr id="0" name=""/>
        <dsp:cNvSpPr/>
      </dsp:nvSpPr>
      <dsp:spPr>
        <a:xfrm>
          <a:off x="2161"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 arrives at the construction jobsite with the Back Button he charge overnight at home. He attaches it to his shirt collar, inserts the earpiece, and clips on the earlobe sensor.</a:t>
          </a:r>
        </a:p>
      </dsp:txBody>
      <dsp:txXfrm>
        <a:off x="2161" y="935002"/>
        <a:ext cx="2315800" cy="1389480"/>
      </dsp:txXfrm>
    </dsp:sp>
    <dsp:sp modelId="{90BCC38A-7425-A947-B7E1-C6E68C881DC0}">
      <dsp:nvSpPr>
        <dsp:cNvPr id="0" name=""/>
        <dsp:cNvSpPr/>
      </dsp:nvSpPr>
      <dsp:spPr>
        <a:xfrm>
          <a:off x="5164596" y="1584022"/>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402298" y="1627079"/>
        <a:ext cx="26631" cy="5326"/>
      </dsp:txXfrm>
    </dsp:sp>
    <dsp:sp modelId="{9DF9E887-B9F5-7B4D-A4E2-FB04CF33E7EE}">
      <dsp:nvSpPr>
        <dsp:cNvPr id="0" name=""/>
        <dsp:cNvSpPr/>
      </dsp:nvSpPr>
      <dsp:spPr>
        <a:xfrm>
          <a:off x="2850596"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He works the majority of the day, receiving notifications and communications from his team through his earpiece.</a:t>
          </a:r>
        </a:p>
      </dsp:txBody>
      <dsp:txXfrm>
        <a:off x="2850596" y="935002"/>
        <a:ext cx="2315800" cy="1389480"/>
      </dsp:txXfrm>
    </dsp:sp>
    <dsp:sp modelId="{846AA0C3-3843-C84E-A35D-8397CB397EB4}">
      <dsp:nvSpPr>
        <dsp:cNvPr id="0" name=""/>
        <dsp:cNvSpPr/>
      </dsp:nvSpPr>
      <dsp:spPr>
        <a:xfrm>
          <a:off x="8013031" y="1584022"/>
          <a:ext cx="262464" cy="91440"/>
        </a:xfrm>
        <a:custGeom>
          <a:avLst/>
          <a:gdLst/>
          <a:ahLst/>
          <a:cxnLst/>
          <a:rect l="0" t="0" r="0" b="0"/>
          <a:pathLst>
            <a:path>
              <a:moveTo>
                <a:pt x="0" y="45720"/>
              </a:moveTo>
              <a:lnTo>
                <a:pt x="26246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8136937" y="1627079"/>
        <a:ext cx="14653" cy="5326"/>
      </dsp:txXfrm>
    </dsp:sp>
    <dsp:sp modelId="{A30D9B32-1B2A-C741-8593-9EA81428E8A5}">
      <dsp:nvSpPr>
        <dsp:cNvPr id="0" name=""/>
        <dsp:cNvSpPr/>
      </dsp:nvSpPr>
      <dsp:spPr>
        <a:xfrm>
          <a:off x="5699031"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While working, a large storm front begins to move toward the city where the jobsite is located.</a:t>
          </a:r>
        </a:p>
      </dsp:txBody>
      <dsp:txXfrm>
        <a:off x="5699031" y="935002"/>
        <a:ext cx="2315800" cy="1389480"/>
      </dsp:txXfrm>
    </dsp:sp>
    <dsp:sp modelId="{6B5E2216-C7F4-A14E-8E18-CD471C9CEDB5}">
      <dsp:nvSpPr>
        <dsp:cNvPr id="0" name=""/>
        <dsp:cNvSpPr/>
      </dsp:nvSpPr>
      <dsp:spPr>
        <a:xfrm>
          <a:off x="1160062" y="2322682"/>
          <a:ext cx="8305734" cy="502034"/>
        </a:xfrm>
        <a:custGeom>
          <a:avLst/>
          <a:gdLst/>
          <a:ahLst/>
          <a:cxnLst/>
          <a:rect l="0" t="0" r="0" b="0"/>
          <a:pathLst>
            <a:path>
              <a:moveTo>
                <a:pt x="8305734" y="0"/>
              </a:moveTo>
              <a:lnTo>
                <a:pt x="8305734" y="268117"/>
              </a:lnTo>
              <a:lnTo>
                <a:pt x="0" y="268117"/>
              </a:lnTo>
              <a:lnTo>
                <a:pt x="0" y="5020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104859" y="2571036"/>
        <a:ext cx="416139" cy="5326"/>
      </dsp:txXfrm>
    </dsp:sp>
    <dsp:sp modelId="{1527471F-4AC5-B44D-B80B-1552AF8B6965}">
      <dsp:nvSpPr>
        <dsp:cNvPr id="0" name=""/>
        <dsp:cNvSpPr/>
      </dsp:nvSpPr>
      <dsp:spPr>
        <a:xfrm>
          <a:off x="8307896"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Management sees the severe weather and begins preparations to close the jobsite for the rest of the day. </a:t>
          </a:r>
        </a:p>
      </dsp:txBody>
      <dsp:txXfrm>
        <a:off x="8307896" y="935002"/>
        <a:ext cx="2315800" cy="1389480"/>
      </dsp:txXfrm>
    </dsp:sp>
    <dsp:sp modelId="{B7A3EAC1-BA14-124A-8B27-8DA1B415498D}">
      <dsp:nvSpPr>
        <dsp:cNvPr id="0" name=""/>
        <dsp:cNvSpPr/>
      </dsp:nvSpPr>
      <dsp:spPr>
        <a:xfrm>
          <a:off x="2316162" y="3506137"/>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553863" y="3549194"/>
        <a:ext cx="26631" cy="5326"/>
      </dsp:txXfrm>
    </dsp:sp>
    <dsp:sp modelId="{85658110-0BD5-CE49-992C-E007EEB88FC4}">
      <dsp:nvSpPr>
        <dsp:cNvPr id="0" name=""/>
        <dsp:cNvSpPr/>
      </dsp:nvSpPr>
      <dsp:spPr>
        <a:xfrm>
          <a:off x="2161" y="2857117"/>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The manager in charge of the site uses the Forman mobile app to issue a text push notification stating that the job site will be closing for the remainder of the day.</a:t>
          </a:r>
        </a:p>
      </dsp:txBody>
      <dsp:txXfrm>
        <a:off x="2161" y="2857117"/>
        <a:ext cx="2315800" cy="1389480"/>
      </dsp:txXfrm>
    </dsp:sp>
    <dsp:sp modelId="{C538A826-976E-7344-AE53-6F7E56D4EF8D}">
      <dsp:nvSpPr>
        <dsp:cNvPr id="0" name=""/>
        <dsp:cNvSpPr/>
      </dsp:nvSpPr>
      <dsp:spPr>
        <a:xfrm>
          <a:off x="5164596" y="3506137"/>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02298" y="3549194"/>
        <a:ext cx="26631" cy="5326"/>
      </dsp:txXfrm>
    </dsp:sp>
    <dsp:sp modelId="{1335F771-C8C5-0F41-B85D-703A60AF5CEA}">
      <dsp:nvSpPr>
        <dsp:cNvPr id="0" name=""/>
        <dsp:cNvSpPr/>
      </dsp:nvSpPr>
      <dsp:spPr>
        <a:xfrm>
          <a:off x="2850596" y="2857117"/>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 hears this notification through his Back Button device’s earpiece. Back Button converts the text notification to speech.</a:t>
          </a:r>
        </a:p>
      </dsp:txBody>
      <dsp:txXfrm>
        <a:off x="2850596" y="2857117"/>
        <a:ext cx="2315800" cy="1389480"/>
      </dsp:txXfrm>
    </dsp:sp>
    <dsp:sp modelId="{4366AFEF-4644-254E-A810-A0309A575FE4}">
      <dsp:nvSpPr>
        <dsp:cNvPr id="0" name=""/>
        <dsp:cNvSpPr/>
      </dsp:nvSpPr>
      <dsp:spPr>
        <a:xfrm>
          <a:off x="8013031" y="3483071"/>
          <a:ext cx="265683" cy="91440"/>
        </a:xfrm>
        <a:custGeom>
          <a:avLst/>
          <a:gdLst/>
          <a:ahLst/>
          <a:cxnLst/>
          <a:rect l="0" t="0" r="0" b="0"/>
          <a:pathLst>
            <a:path>
              <a:moveTo>
                <a:pt x="0" y="68785"/>
              </a:moveTo>
              <a:lnTo>
                <a:pt x="149941" y="68785"/>
              </a:lnTo>
              <a:lnTo>
                <a:pt x="149941" y="45720"/>
              </a:lnTo>
              <a:lnTo>
                <a:pt x="265683" y="45720"/>
              </a:lnTo>
            </a:path>
          </a:pathLst>
        </a:custGeom>
        <a:noFill/>
        <a:ln w="6350" cap="flat" cmpd="sng" algn="ctr">
          <a:no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8138443" y="3526128"/>
        <a:ext cx="14858" cy="5326"/>
      </dsp:txXfrm>
    </dsp:sp>
    <dsp:sp modelId="{D3E97BBD-931A-1848-834B-9EB447231A8B}">
      <dsp:nvSpPr>
        <dsp:cNvPr id="0" name=""/>
        <dsp:cNvSpPr/>
      </dsp:nvSpPr>
      <dsp:spPr>
        <a:xfrm>
          <a:off x="5699031" y="2857117"/>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 promptly follows the procedure to leave the jobsite and successfully avoids spending any more time working in severely hazardous conditions </a:t>
          </a:r>
        </a:p>
      </dsp:txBody>
      <dsp:txXfrm>
        <a:off x="5699031" y="2857117"/>
        <a:ext cx="2315800" cy="1389480"/>
      </dsp:txXfrm>
    </dsp:sp>
    <dsp:sp modelId="{AB3568FA-0BC4-C243-863F-0EB297718E04}">
      <dsp:nvSpPr>
        <dsp:cNvPr id="0" name=""/>
        <dsp:cNvSpPr/>
      </dsp:nvSpPr>
      <dsp:spPr>
        <a:xfrm>
          <a:off x="8311115" y="2834051"/>
          <a:ext cx="2315800" cy="1389480"/>
        </a:xfrm>
        <a:prstGeom prst="rect">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l" defTabSz="577850">
            <a:lnSpc>
              <a:spcPct val="90000"/>
            </a:lnSpc>
            <a:spcBef>
              <a:spcPct val="0"/>
            </a:spcBef>
            <a:spcAft>
              <a:spcPct val="35000"/>
            </a:spcAft>
            <a:buNone/>
          </a:pPr>
          <a:endParaRPr lang="en-US" sz="1300" kern="1200" dirty="0"/>
        </a:p>
      </dsp:txBody>
      <dsp:txXfrm>
        <a:off x="8311115" y="2834051"/>
        <a:ext cx="2315800" cy="1389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141B2-7FB7-724D-9A06-5474BB66094D}">
      <dsp:nvSpPr>
        <dsp:cNvPr id="0" name=""/>
        <dsp:cNvSpPr/>
      </dsp:nvSpPr>
      <dsp:spPr>
        <a:xfrm>
          <a:off x="2316162" y="1584022"/>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553863" y="1627079"/>
        <a:ext cx="26631" cy="5326"/>
      </dsp:txXfrm>
    </dsp:sp>
    <dsp:sp modelId="{B715B23F-E2BB-F94D-B684-A7B7FF994920}">
      <dsp:nvSpPr>
        <dsp:cNvPr id="0" name=""/>
        <dsp:cNvSpPr/>
      </dsp:nvSpPr>
      <dsp:spPr>
        <a:xfrm>
          <a:off x="2161"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 arrives at the construction jobsite with the Back Button he charge overnight at home. He attaches it to his shirt collar, inserts the earpiece, and clips on the earlobe sensor.</a:t>
          </a:r>
        </a:p>
      </dsp:txBody>
      <dsp:txXfrm>
        <a:off x="2161" y="935002"/>
        <a:ext cx="2315800" cy="1389480"/>
      </dsp:txXfrm>
    </dsp:sp>
    <dsp:sp modelId="{90BCC38A-7425-A947-B7E1-C6E68C881DC0}">
      <dsp:nvSpPr>
        <dsp:cNvPr id="0" name=""/>
        <dsp:cNvSpPr/>
      </dsp:nvSpPr>
      <dsp:spPr>
        <a:xfrm>
          <a:off x="5164596" y="1584022"/>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402298" y="1627079"/>
        <a:ext cx="26631" cy="5326"/>
      </dsp:txXfrm>
    </dsp:sp>
    <dsp:sp modelId="{9DF9E887-B9F5-7B4D-A4E2-FB04CF33E7EE}">
      <dsp:nvSpPr>
        <dsp:cNvPr id="0" name=""/>
        <dsp:cNvSpPr/>
      </dsp:nvSpPr>
      <dsp:spPr>
        <a:xfrm>
          <a:off x="2850596"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He works the majority of the day, receiving notifications and communications from his team through his earpiece.</a:t>
          </a:r>
        </a:p>
      </dsp:txBody>
      <dsp:txXfrm>
        <a:off x="2850596" y="935002"/>
        <a:ext cx="2315800" cy="1389480"/>
      </dsp:txXfrm>
    </dsp:sp>
    <dsp:sp modelId="{846AA0C3-3843-C84E-A35D-8397CB397EB4}">
      <dsp:nvSpPr>
        <dsp:cNvPr id="0" name=""/>
        <dsp:cNvSpPr/>
      </dsp:nvSpPr>
      <dsp:spPr>
        <a:xfrm>
          <a:off x="8013031" y="1584022"/>
          <a:ext cx="262464" cy="91440"/>
        </a:xfrm>
        <a:custGeom>
          <a:avLst/>
          <a:gdLst/>
          <a:ahLst/>
          <a:cxnLst/>
          <a:rect l="0" t="0" r="0" b="0"/>
          <a:pathLst>
            <a:path>
              <a:moveTo>
                <a:pt x="0" y="45720"/>
              </a:moveTo>
              <a:lnTo>
                <a:pt x="26246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8136937" y="1627079"/>
        <a:ext cx="14653" cy="5326"/>
      </dsp:txXfrm>
    </dsp:sp>
    <dsp:sp modelId="{A30D9B32-1B2A-C741-8593-9EA81428E8A5}">
      <dsp:nvSpPr>
        <dsp:cNvPr id="0" name=""/>
        <dsp:cNvSpPr/>
      </dsp:nvSpPr>
      <dsp:spPr>
        <a:xfrm>
          <a:off x="5699031"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Because of a rigorous timeline, John skips breaks and works through a physically demanding task for hours on end.</a:t>
          </a:r>
        </a:p>
      </dsp:txBody>
      <dsp:txXfrm>
        <a:off x="5699031" y="935002"/>
        <a:ext cx="2315800" cy="1389480"/>
      </dsp:txXfrm>
    </dsp:sp>
    <dsp:sp modelId="{6B5E2216-C7F4-A14E-8E18-CD471C9CEDB5}">
      <dsp:nvSpPr>
        <dsp:cNvPr id="0" name=""/>
        <dsp:cNvSpPr/>
      </dsp:nvSpPr>
      <dsp:spPr>
        <a:xfrm>
          <a:off x="1160062" y="2322682"/>
          <a:ext cx="8305734" cy="502034"/>
        </a:xfrm>
        <a:custGeom>
          <a:avLst/>
          <a:gdLst/>
          <a:ahLst/>
          <a:cxnLst/>
          <a:rect l="0" t="0" r="0" b="0"/>
          <a:pathLst>
            <a:path>
              <a:moveTo>
                <a:pt x="8305734" y="0"/>
              </a:moveTo>
              <a:lnTo>
                <a:pt x="8305734" y="268117"/>
              </a:lnTo>
              <a:lnTo>
                <a:pt x="0" y="268117"/>
              </a:lnTo>
              <a:lnTo>
                <a:pt x="0" y="502034"/>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104859" y="2571036"/>
        <a:ext cx="416139" cy="5326"/>
      </dsp:txXfrm>
    </dsp:sp>
    <dsp:sp modelId="{1527471F-4AC5-B44D-B80B-1552AF8B6965}">
      <dsp:nvSpPr>
        <dsp:cNvPr id="0" name=""/>
        <dsp:cNvSpPr/>
      </dsp:nvSpPr>
      <dsp:spPr>
        <a:xfrm>
          <a:off x="8307896" y="935002"/>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Management gets a physiological notification from John’s Back Button device via the Forman mobile app.</a:t>
          </a:r>
        </a:p>
      </dsp:txBody>
      <dsp:txXfrm>
        <a:off x="8307896" y="935002"/>
        <a:ext cx="2315800" cy="1389480"/>
      </dsp:txXfrm>
    </dsp:sp>
    <dsp:sp modelId="{B7A3EAC1-BA14-124A-8B27-8DA1B415498D}">
      <dsp:nvSpPr>
        <dsp:cNvPr id="0" name=""/>
        <dsp:cNvSpPr/>
      </dsp:nvSpPr>
      <dsp:spPr>
        <a:xfrm>
          <a:off x="2316162" y="3506137"/>
          <a:ext cx="502034" cy="91440"/>
        </a:xfrm>
        <a:custGeom>
          <a:avLst/>
          <a:gdLst/>
          <a:ahLst/>
          <a:cxnLst/>
          <a:rect l="0" t="0" r="0" b="0"/>
          <a:pathLst>
            <a:path>
              <a:moveTo>
                <a:pt x="0" y="45720"/>
              </a:moveTo>
              <a:lnTo>
                <a:pt x="502034"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553863" y="3549194"/>
        <a:ext cx="26631" cy="5326"/>
      </dsp:txXfrm>
    </dsp:sp>
    <dsp:sp modelId="{85658110-0BD5-CE49-992C-E007EEB88FC4}">
      <dsp:nvSpPr>
        <dsp:cNvPr id="0" name=""/>
        <dsp:cNvSpPr/>
      </dsp:nvSpPr>
      <dsp:spPr>
        <a:xfrm>
          <a:off x="2161" y="2857117"/>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John’s team lead is sent to check up on John, who’s determined to be at an additional risk due to obvious over exhaustion</a:t>
          </a:r>
        </a:p>
      </dsp:txBody>
      <dsp:txXfrm>
        <a:off x="2161" y="2857117"/>
        <a:ext cx="2315800" cy="1389480"/>
      </dsp:txXfrm>
    </dsp:sp>
    <dsp:sp modelId="{4366AFEF-4644-254E-A810-A0309A575FE4}">
      <dsp:nvSpPr>
        <dsp:cNvPr id="0" name=""/>
        <dsp:cNvSpPr/>
      </dsp:nvSpPr>
      <dsp:spPr>
        <a:xfrm>
          <a:off x="5164596" y="3506137"/>
          <a:ext cx="502034" cy="91440"/>
        </a:xfrm>
        <a:custGeom>
          <a:avLst/>
          <a:gdLst/>
          <a:ahLst/>
          <a:cxnLst/>
          <a:rect l="0" t="0" r="0" b="0"/>
          <a:pathLst>
            <a:path>
              <a:moveTo>
                <a:pt x="0" y="45720"/>
              </a:moveTo>
              <a:lnTo>
                <a:pt x="502034" y="45720"/>
              </a:lnTo>
            </a:path>
          </a:pathLst>
        </a:custGeom>
        <a:noFill/>
        <a:ln w="6350" cap="flat" cmpd="sng" algn="ctr">
          <a:no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5402298" y="3549194"/>
        <a:ext cx="26631" cy="5326"/>
      </dsp:txXfrm>
    </dsp:sp>
    <dsp:sp modelId="{D3E97BBD-931A-1848-834B-9EB447231A8B}">
      <dsp:nvSpPr>
        <dsp:cNvPr id="0" name=""/>
        <dsp:cNvSpPr/>
      </dsp:nvSpPr>
      <dsp:spPr>
        <a:xfrm>
          <a:off x="2850596" y="2857117"/>
          <a:ext cx="2315800" cy="138948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John is ordered to take a short break and hydrate until he’s capable of getting back to working safely</a:t>
          </a:r>
        </a:p>
      </dsp:txBody>
      <dsp:txXfrm>
        <a:off x="2850596" y="2857117"/>
        <a:ext cx="2315800" cy="1389480"/>
      </dsp:txXfrm>
    </dsp:sp>
    <dsp:sp modelId="{AB3568FA-0BC4-C243-863F-0EB297718E04}">
      <dsp:nvSpPr>
        <dsp:cNvPr id="0" name=""/>
        <dsp:cNvSpPr/>
      </dsp:nvSpPr>
      <dsp:spPr>
        <a:xfrm>
          <a:off x="5699031" y="2857117"/>
          <a:ext cx="2315800" cy="1389480"/>
        </a:xfrm>
        <a:prstGeom prst="rect">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l" defTabSz="577850">
            <a:lnSpc>
              <a:spcPct val="90000"/>
            </a:lnSpc>
            <a:spcBef>
              <a:spcPct val="0"/>
            </a:spcBef>
            <a:spcAft>
              <a:spcPct val="35000"/>
            </a:spcAft>
            <a:buNone/>
          </a:pPr>
          <a:endParaRPr lang="en-US" sz="1300" kern="1200" dirty="0"/>
        </a:p>
      </dsp:txBody>
      <dsp:txXfrm>
        <a:off x="5699031" y="2857117"/>
        <a:ext cx="2315800" cy="1389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7C5F4-5F81-7348-AD36-CA9F7919E2B2}">
      <dsp:nvSpPr>
        <dsp:cNvPr id="0" name=""/>
        <dsp:cNvSpPr/>
      </dsp:nvSpPr>
      <dsp:spPr>
        <a:xfrm>
          <a:off x="2758273" y="230"/>
          <a:ext cx="1500067" cy="10000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Back Button Cloud Services</a:t>
          </a:r>
        </a:p>
      </dsp:txBody>
      <dsp:txXfrm>
        <a:off x="2787563" y="29520"/>
        <a:ext cx="1441487" cy="941465"/>
      </dsp:txXfrm>
    </dsp:sp>
    <dsp:sp modelId="{2093344B-9A03-D146-9713-DE152026B067}">
      <dsp:nvSpPr>
        <dsp:cNvPr id="0" name=""/>
        <dsp:cNvSpPr/>
      </dsp:nvSpPr>
      <dsp:spPr>
        <a:xfrm>
          <a:off x="2045741" y="1000275"/>
          <a:ext cx="1462566" cy="400018"/>
        </a:xfrm>
        <a:custGeom>
          <a:avLst/>
          <a:gdLst/>
          <a:ahLst/>
          <a:cxnLst/>
          <a:rect l="0" t="0" r="0" b="0"/>
          <a:pathLst>
            <a:path>
              <a:moveTo>
                <a:pt x="1462566" y="0"/>
              </a:moveTo>
              <a:lnTo>
                <a:pt x="1462566" y="200009"/>
              </a:lnTo>
              <a:lnTo>
                <a:pt x="0" y="200009"/>
              </a:lnTo>
              <a:lnTo>
                <a:pt x="0" y="4000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225E10-AEB8-0D47-8671-B5CEFA223240}">
      <dsp:nvSpPr>
        <dsp:cNvPr id="0" name=""/>
        <dsp:cNvSpPr/>
      </dsp:nvSpPr>
      <dsp:spPr>
        <a:xfrm>
          <a:off x="1295707" y="1400293"/>
          <a:ext cx="1500067" cy="10000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4G LTE / Cellular</a:t>
          </a:r>
        </a:p>
      </dsp:txBody>
      <dsp:txXfrm>
        <a:off x="1324997" y="1429583"/>
        <a:ext cx="1441487" cy="941465"/>
      </dsp:txXfrm>
    </dsp:sp>
    <dsp:sp modelId="{8E41AA1E-EA8B-734E-938B-9AF462E9AA43}">
      <dsp:nvSpPr>
        <dsp:cNvPr id="0" name=""/>
        <dsp:cNvSpPr/>
      </dsp:nvSpPr>
      <dsp:spPr>
        <a:xfrm>
          <a:off x="1070697" y="2400339"/>
          <a:ext cx="975044" cy="400018"/>
        </a:xfrm>
        <a:custGeom>
          <a:avLst/>
          <a:gdLst/>
          <a:ahLst/>
          <a:cxnLst/>
          <a:rect l="0" t="0" r="0" b="0"/>
          <a:pathLst>
            <a:path>
              <a:moveTo>
                <a:pt x="975044" y="0"/>
              </a:moveTo>
              <a:lnTo>
                <a:pt x="975044" y="200009"/>
              </a:lnTo>
              <a:lnTo>
                <a:pt x="0" y="200009"/>
              </a:lnTo>
              <a:lnTo>
                <a:pt x="0" y="4000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3FB73D-EF53-364E-AFC7-90FA9D54E9ED}">
      <dsp:nvSpPr>
        <dsp:cNvPr id="0" name=""/>
        <dsp:cNvSpPr/>
      </dsp:nvSpPr>
      <dsp:spPr>
        <a:xfrm>
          <a:off x="320663" y="2800357"/>
          <a:ext cx="1500067" cy="10000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Back Button Devices</a:t>
          </a:r>
        </a:p>
      </dsp:txBody>
      <dsp:txXfrm>
        <a:off x="349953" y="2829647"/>
        <a:ext cx="1441487" cy="941465"/>
      </dsp:txXfrm>
    </dsp:sp>
    <dsp:sp modelId="{4D802ACD-6CB5-CE44-BD9A-1F348CE320B0}">
      <dsp:nvSpPr>
        <dsp:cNvPr id="0" name=""/>
        <dsp:cNvSpPr/>
      </dsp:nvSpPr>
      <dsp:spPr>
        <a:xfrm>
          <a:off x="2045741" y="2400339"/>
          <a:ext cx="975044" cy="400018"/>
        </a:xfrm>
        <a:custGeom>
          <a:avLst/>
          <a:gdLst/>
          <a:ahLst/>
          <a:cxnLst/>
          <a:rect l="0" t="0" r="0" b="0"/>
          <a:pathLst>
            <a:path>
              <a:moveTo>
                <a:pt x="0" y="0"/>
              </a:moveTo>
              <a:lnTo>
                <a:pt x="0" y="200009"/>
              </a:lnTo>
              <a:lnTo>
                <a:pt x="975044" y="200009"/>
              </a:lnTo>
              <a:lnTo>
                <a:pt x="975044" y="4000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8B4648-A949-094B-9156-41446D1EB306}">
      <dsp:nvSpPr>
        <dsp:cNvPr id="0" name=""/>
        <dsp:cNvSpPr/>
      </dsp:nvSpPr>
      <dsp:spPr>
        <a:xfrm>
          <a:off x="2270751" y="2800357"/>
          <a:ext cx="1500067" cy="10000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Foreman Mobile App</a:t>
          </a:r>
        </a:p>
      </dsp:txBody>
      <dsp:txXfrm>
        <a:off x="2300041" y="2829647"/>
        <a:ext cx="1441487" cy="941465"/>
      </dsp:txXfrm>
    </dsp:sp>
    <dsp:sp modelId="{0567AADF-D23A-7A42-9F51-23C6B272E896}">
      <dsp:nvSpPr>
        <dsp:cNvPr id="0" name=""/>
        <dsp:cNvSpPr/>
      </dsp:nvSpPr>
      <dsp:spPr>
        <a:xfrm>
          <a:off x="3508307" y="1000275"/>
          <a:ext cx="1462566" cy="400018"/>
        </a:xfrm>
        <a:custGeom>
          <a:avLst/>
          <a:gdLst/>
          <a:ahLst/>
          <a:cxnLst/>
          <a:rect l="0" t="0" r="0" b="0"/>
          <a:pathLst>
            <a:path>
              <a:moveTo>
                <a:pt x="0" y="0"/>
              </a:moveTo>
              <a:lnTo>
                <a:pt x="0" y="200009"/>
              </a:lnTo>
              <a:lnTo>
                <a:pt x="1462566" y="200009"/>
              </a:lnTo>
              <a:lnTo>
                <a:pt x="1462566" y="4000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FE8380-11A0-4645-AF85-BFBD0894D19F}">
      <dsp:nvSpPr>
        <dsp:cNvPr id="0" name=""/>
        <dsp:cNvSpPr/>
      </dsp:nvSpPr>
      <dsp:spPr>
        <a:xfrm>
          <a:off x="4220839" y="1400293"/>
          <a:ext cx="1500067" cy="10000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Wi-Fi / Wired Internet</a:t>
          </a:r>
        </a:p>
      </dsp:txBody>
      <dsp:txXfrm>
        <a:off x="4250129" y="1429583"/>
        <a:ext cx="1441487" cy="941465"/>
      </dsp:txXfrm>
    </dsp:sp>
    <dsp:sp modelId="{59362D27-5348-4943-99A2-7B1A99CB7E29}">
      <dsp:nvSpPr>
        <dsp:cNvPr id="0" name=""/>
        <dsp:cNvSpPr/>
      </dsp:nvSpPr>
      <dsp:spPr>
        <a:xfrm>
          <a:off x="4925153" y="2400339"/>
          <a:ext cx="91440" cy="400018"/>
        </a:xfrm>
        <a:custGeom>
          <a:avLst/>
          <a:gdLst/>
          <a:ahLst/>
          <a:cxnLst/>
          <a:rect l="0" t="0" r="0" b="0"/>
          <a:pathLst>
            <a:path>
              <a:moveTo>
                <a:pt x="45720" y="0"/>
              </a:moveTo>
              <a:lnTo>
                <a:pt x="45720" y="4000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79ACF1-A0C2-C54C-8843-1CD341912869}">
      <dsp:nvSpPr>
        <dsp:cNvPr id="0" name=""/>
        <dsp:cNvSpPr/>
      </dsp:nvSpPr>
      <dsp:spPr>
        <a:xfrm>
          <a:off x="4220839" y="2800357"/>
          <a:ext cx="1500067" cy="10000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Back Button Admin Web App</a:t>
          </a:r>
        </a:p>
      </dsp:txBody>
      <dsp:txXfrm>
        <a:off x="4250129" y="2829647"/>
        <a:ext cx="1441487" cy="9414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B8D507-D78D-B445-B141-35881DDA19FF}">
      <dsp:nvSpPr>
        <dsp:cNvPr id="0" name=""/>
        <dsp:cNvSpPr/>
      </dsp:nvSpPr>
      <dsp:spPr>
        <a:xfrm>
          <a:off x="1733" y="508"/>
          <a:ext cx="4693221" cy="42314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Application Infrastructure Cluster</a:t>
          </a:r>
        </a:p>
      </dsp:txBody>
      <dsp:txXfrm>
        <a:off x="14126" y="12901"/>
        <a:ext cx="4668435" cy="398359"/>
      </dsp:txXfrm>
    </dsp:sp>
    <dsp:sp modelId="{16630C35-B295-E548-97B2-77162A589223}">
      <dsp:nvSpPr>
        <dsp:cNvPr id="0" name=""/>
        <dsp:cNvSpPr/>
      </dsp:nvSpPr>
      <dsp:spPr>
        <a:xfrm>
          <a:off x="1733" y="539236"/>
          <a:ext cx="2252025" cy="42314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Web RTC API</a:t>
          </a:r>
        </a:p>
      </dsp:txBody>
      <dsp:txXfrm>
        <a:off x="14126" y="551629"/>
        <a:ext cx="2227239" cy="398359"/>
      </dsp:txXfrm>
    </dsp:sp>
    <dsp:sp modelId="{C87BBCD6-D733-4743-A3AC-43413CB14D72}">
      <dsp:nvSpPr>
        <dsp:cNvPr id="0" name=""/>
        <dsp:cNvSpPr/>
      </dsp:nvSpPr>
      <dsp:spPr>
        <a:xfrm>
          <a:off x="2442929" y="539236"/>
          <a:ext cx="2252025" cy="42314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HTTP REST API</a:t>
          </a:r>
        </a:p>
      </dsp:txBody>
      <dsp:txXfrm>
        <a:off x="2455322" y="551629"/>
        <a:ext cx="2227239" cy="39835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7/15/18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7/15/18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CSCI E-78 Wearable Technologies and IoT</a:t>
            </a:r>
          </a:p>
          <a:p>
            <a:r>
              <a:rPr lang="en-US" dirty="0"/>
              <a:t>Project 1</a:t>
            </a:r>
          </a:p>
          <a:p>
            <a:r>
              <a:rPr lang="en-US" dirty="0"/>
              <a:t>Brett </a:t>
            </a:r>
            <a:r>
              <a:rPr lang="en-US" dirty="0" err="1"/>
              <a:t>Bloethner</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a:t>
            </a:fld>
            <a:endParaRPr lang="en-US" dirty="0"/>
          </a:p>
        </p:txBody>
      </p:sp>
    </p:spTree>
    <p:extLst>
      <p:ext uri="{BB962C8B-B14F-4D97-AF65-F5344CB8AC3E}">
        <p14:creationId xmlns:p14="http://schemas.microsoft.com/office/powerpoint/2010/main" val="2050016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notes here. Reading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10</a:t>
            </a:fld>
            <a:endParaRPr lang="en-US" dirty="0"/>
          </a:p>
        </p:txBody>
      </p:sp>
    </p:spTree>
    <p:extLst>
      <p:ext uri="{BB962C8B-B14F-4D97-AF65-F5344CB8AC3E}">
        <p14:creationId xmlns:p14="http://schemas.microsoft.com/office/powerpoint/2010/main" val="2777110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Scenario four involves the Back Button physiological sensor feature. With this feature management can identify potential physiological conditions of workers’ over exhaustion which could lead to unnecessary risk and careless injuries. Managers using the Foreman app can be notified once a workers physiological signs reach certain preconfigured indicators or conditions. The manager may then choose to order that worker to take a short break until they can safely return to work.</a:t>
            </a:r>
          </a:p>
        </p:txBody>
      </p:sp>
      <p:sp>
        <p:nvSpPr>
          <p:cNvPr id="4" name="Slide Number Placeholder 3"/>
          <p:cNvSpPr>
            <a:spLocks noGrp="1"/>
          </p:cNvSpPr>
          <p:nvPr>
            <p:ph type="sldNum" sz="quarter" idx="10"/>
          </p:nvPr>
        </p:nvSpPr>
        <p:spPr/>
        <p:txBody>
          <a:bodyPr/>
          <a:lstStyle/>
          <a:p>
            <a:fld id="{560CF8BB-EBC7-4B8F-9632-A5A136FBB880}" type="slidenum">
              <a:rPr lang="en-US" smtClean="0"/>
              <a:t>11</a:t>
            </a:fld>
            <a:endParaRPr lang="en-US" dirty="0"/>
          </a:p>
        </p:txBody>
      </p:sp>
    </p:spTree>
    <p:extLst>
      <p:ext uri="{BB962C8B-B14F-4D97-AF65-F5344CB8AC3E}">
        <p14:creationId xmlns:p14="http://schemas.microsoft.com/office/powerpoint/2010/main" val="313628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notes here. Reading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12</a:t>
            </a:fld>
            <a:endParaRPr lang="en-US" dirty="0"/>
          </a:p>
        </p:txBody>
      </p:sp>
    </p:spTree>
    <p:extLst>
      <p:ext uri="{BB962C8B-B14F-4D97-AF65-F5344CB8AC3E}">
        <p14:creationId xmlns:p14="http://schemas.microsoft.com/office/powerpoint/2010/main" val="2542272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notes here. Reading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13</a:t>
            </a:fld>
            <a:endParaRPr lang="en-US" dirty="0"/>
          </a:p>
        </p:txBody>
      </p:sp>
    </p:spTree>
    <p:extLst>
      <p:ext uri="{BB962C8B-B14F-4D97-AF65-F5344CB8AC3E}">
        <p14:creationId xmlns:p14="http://schemas.microsoft.com/office/powerpoint/2010/main" val="2639169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two main design goals when creating the Back Button. The device needed to be extremely simple and intuitive and it had to have a sort of ‘set it and forget it’ user experience</a:t>
            </a:r>
          </a:p>
          <a:p>
            <a:endParaRPr lang="en-US" dirty="0"/>
          </a:p>
          <a:p>
            <a:r>
              <a:rPr lang="en-US" dirty="0"/>
              <a:t>A one button design makes the device simple to use on the jobsite. Button patterns from ‘one press’ to ‘press and hold for 10 seconds’ activate separate communication and notification features. The large button also makes the hardware interface “</a:t>
            </a:r>
            <a:r>
              <a:rPr lang="en-US" dirty="0" err="1"/>
              <a:t>gropeable</a:t>
            </a:r>
            <a:r>
              <a:rPr lang="en-US" dirty="0"/>
              <a:t>”, allowing users to feel for the main button without having to avert their attention from demanding and potentially dangerous construction tasks.</a:t>
            </a:r>
          </a:p>
          <a:p>
            <a:endParaRPr lang="en-US" dirty="0"/>
          </a:p>
          <a:p>
            <a:r>
              <a:rPr lang="en-US" dirty="0"/>
              <a:t>We also wanted to make sure user couldn’t accidentally reconfigure their units while moving around an working onsite. For this effort we decided to have most of the device configuration take place in the Back Button Admin web application. The power cycle and volume flows available to the user via the device are activated by pressing recessed buttons on the side of the unit that way activating them is a much more onerous and intentional task.</a:t>
            </a:r>
          </a:p>
        </p:txBody>
      </p:sp>
      <p:sp>
        <p:nvSpPr>
          <p:cNvPr id="4" name="Slide Number Placeholder 3"/>
          <p:cNvSpPr>
            <a:spLocks noGrp="1"/>
          </p:cNvSpPr>
          <p:nvPr>
            <p:ph type="sldNum" sz="quarter" idx="10"/>
          </p:nvPr>
        </p:nvSpPr>
        <p:spPr/>
        <p:txBody>
          <a:bodyPr/>
          <a:lstStyle/>
          <a:p>
            <a:fld id="{560CF8BB-EBC7-4B8F-9632-A5A136FBB880}" type="slidenum">
              <a:rPr lang="en-US" smtClean="0"/>
              <a:t>14</a:t>
            </a:fld>
            <a:endParaRPr lang="en-US" dirty="0"/>
          </a:p>
        </p:txBody>
      </p:sp>
    </p:spTree>
    <p:extLst>
      <p:ext uri="{BB962C8B-B14F-4D97-AF65-F5344CB8AC3E}">
        <p14:creationId xmlns:p14="http://schemas.microsoft.com/office/powerpoint/2010/main" val="603649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device is built from ABS injection molded plastic in a simple two piece chassis design.</a:t>
            </a:r>
          </a:p>
          <a:p>
            <a:endParaRPr lang="en-US" dirty="0"/>
          </a:p>
          <a:p>
            <a:r>
              <a:rPr lang="en-US" dirty="0"/>
              <a:t>The main button is translucent plastic with an LED mounted below the surface. The LED illuminates In a strobe pattern and the piezoelectric alarm sounds once the emergency beacon is activated. The LED also illuminates automatically to reflect power cycle and low battery warnings.</a:t>
            </a:r>
          </a:p>
          <a:p>
            <a:endParaRPr lang="en-US" dirty="0"/>
          </a:p>
          <a:p>
            <a:r>
              <a:rPr lang="en-US" dirty="0"/>
              <a:t>The earpiece/microphone and the earlobe sensor accessories can each be attached to either side of the unit so long as one connector has the earpiece and the other has the earlobe sensor.</a:t>
            </a:r>
          </a:p>
        </p:txBody>
      </p:sp>
      <p:sp>
        <p:nvSpPr>
          <p:cNvPr id="4" name="Slide Number Placeholder 3"/>
          <p:cNvSpPr>
            <a:spLocks noGrp="1"/>
          </p:cNvSpPr>
          <p:nvPr>
            <p:ph type="sldNum" sz="quarter" idx="10"/>
          </p:nvPr>
        </p:nvSpPr>
        <p:spPr/>
        <p:txBody>
          <a:bodyPr/>
          <a:lstStyle/>
          <a:p>
            <a:fld id="{560CF8BB-EBC7-4B8F-9632-A5A136FBB880}" type="slidenum">
              <a:rPr lang="en-US" smtClean="0"/>
              <a:t>15</a:t>
            </a:fld>
            <a:endParaRPr lang="en-US" dirty="0"/>
          </a:p>
        </p:txBody>
      </p:sp>
    </p:spTree>
    <p:extLst>
      <p:ext uri="{BB962C8B-B14F-4D97-AF65-F5344CB8AC3E}">
        <p14:creationId xmlns:p14="http://schemas.microsoft.com/office/powerpoint/2010/main" val="675899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sides of the device feature the magnetic safe accessory connectors as well as recessed power, volume up and volume down buttons. Pressing the power button will turn it on while holding for 5 second will power the unit off. </a:t>
            </a:r>
          </a:p>
          <a:p>
            <a:endParaRPr lang="en-US" dirty="0"/>
          </a:p>
          <a:p>
            <a:r>
              <a:rPr lang="en-US" dirty="0"/>
              <a:t>A spring powered clip can also be seen in the profile sketch. Back Button devices ship with this simple clip by default since it’s the most versatile clip. It’s recommended to clip the unit to the back shirt collar since this position is out of the way of the worker and in a spot with easy access to both ears but the unit can also be clipped to any other part of the workers outfit.</a:t>
            </a:r>
          </a:p>
        </p:txBody>
      </p:sp>
      <p:sp>
        <p:nvSpPr>
          <p:cNvPr id="4" name="Slide Number Placeholder 3"/>
          <p:cNvSpPr>
            <a:spLocks noGrp="1"/>
          </p:cNvSpPr>
          <p:nvPr>
            <p:ph type="sldNum" sz="quarter" idx="10"/>
          </p:nvPr>
        </p:nvSpPr>
        <p:spPr/>
        <p:txBody>
          <a:bodyPr/>
          <a:lstStyle/>
          <a:p>
            <a:fld id="{560CF8BB-EBC7-4B8F-9632-A5A136FBB880}" type="slidenum">
              <a:rPr lang="en-US" smtClean="0"/>
              <a:t>16</a:t>
            </a:fld>
            <a:endParaRPr lang="en-US" dirty="0"/>
          </a:p>
        </p:txBody>
      </p:sp>
    </p:spTree>
    <p:extLst>
      <p:ext uri="{BB962C8B-B14F-4D97-AF65-F5344CB8AC3E}">
        <p14:creationId xmlns:p14="http://schemas.microsoft.com/office/powerpoint/2010/main" val="3598185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 Button device has a two part chassis with the front creating most of the shape and structure of the device. The second piece is a backplate which also includes the mounting option. In order to change the mounting option to something other than the standard clothing clip, the entire backplate must be removed via screwdriver and the new backplate attached the same way. </a:t>
            </a:r>
          </a:p>
          <a:p>
            <a:endParaRPr lang="en-US" dirty="0"/>
          </a:p>
          <a:p>
            <a:r>
              <a:rPr lang="en-US" dirty="0"/>
              <a:t>The device also features a SIM card slot on the top as well as a micro sized SIM card ejection port and a standard USB-C charging port.</a:t>
            </a:r>
          </a:p>
        </p:txBody>
      </p:sp>
      <p:sp>
        <p:nvSpPr>
          <p:cNvPr id="4" name="Slide Number Placeholder 3"/>
          <p:cNvSpPr>
            <a:spLocks noGrp="1"/>
          </p:cNvSpPr>
          <p:nvPr>
            <p:ph type="sldNum" sz="quarter" idx="10"/>
          </p:nvPr>
        </p:nvSpPr>
        <p:spPr/>
        <p:txBody>
          <a:bodyPr/>
          <a:lstStyle/>
          <a:p>
            <a:fld id="{560CF8BB-EBC7-4B8F-9632-A5A136FBB880}" type="slidenum">
              <a:rPr lang="en-US" smtClean="0"/>
              <a:t>17</a:t>
            </a:fld>
            <a:endParaRPr lang="en-US" dirty="0"/>
          </a:p>
        </p:txBody>
      </p:sp>
    </p:spTree>
    <p:extLst>
      <p:ext uri="{BB962C8B-B14F-4D97-AF65-F5344CB8AC3E}">
        <p14:creationId xmlns:p14="http://schemas.microsoft.com/office/powerpoint/2010/main" val="870278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accessories would be purchased and rebranded from companies that have a proven track record in the industry. Some examples from Motorola and Biocom are pictured above but would obviously need to be custom manufactured to support the Back Button’s magnetic connector interface.</a:t>
            </a:r>
          </a:p>
          <a:p>
            <a:endParaRPr lang="en-US" dirty="0"/>
          </a:p>
          <a:p>
            <a:r>
              <a:rPr lang="en-US" dirty="0"/>
              <a:t>The earlobe sensor uses PPG to get vital signs such as pulse and oxygen saturation.</a:t>
            </a:r>
          </a:p>
        </p:txBody>
      </p:sp>
      <p:sp>
        <p:nvSpPr>
          <p:cNvPr id="4" name="Slide Number Placeholder 3"/>
          <p:cNvSpPr>
            <a:spLocks noGrp="1"/>
          </p:cNvSpPr>
          <p:nvPr>
            <p:ph type="sldNum" sz="quarter" idx="10"/>
          </p:nvPr>
        </p:nvSpPr>
        <p:spPr/>
        <p:txBody>
          <a:bodyPr/>
          <a:lstStyle/>
          <a:p>
            <a:fld id="{560CF8BB-EBC7-4B8F-9632-A5A136FBB880}" type="slidenum">
              <a:rPr lang="en-US" smtClean="0"/>
              <a:t>18</a:t>
            </a:fld>
            <a:endParaRPr lang="en-US" dirty="0"/>
          </a:p>
        </p:txBody>
      </p:sp>
    </p:spTree>
    <p:extLst>
      <p:ext uri="{BB962C8B-B14F-4D97-AF65-F5344CB8AC3E}">
        <p14:creationId xmlns:p14="http://schemas.microsoft.com/office/powerpoint/2010/main" val="381021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 Button device does nothing in regard to sending notifications. For this, onsite managers use a mobile app on iOS or android called Back Button Foreman. </a:t>
            </a:r>
          </a:p>
          <a:p>
            <a:endParaRPr lang="en-US" dirty="0"/>
          </a:p>
          <a:p>
            <a:r>
              <a:rPr lang="en-US" dirty="0"/>
              <a:t>This app allows onsite leaders to communicate with any and all Back Button devices in the system via their mobile device. It also enables them to issue notifications to any and all Back Button devices. The app also receives real time notifications on emergency beacons, battery, and connection status’ of Back Button devices in the system so management is able to see when a worker may be about to go offline.</a:t>
            </a:r>
          </a:p>
          <a:p>
            <a:endParaRPr lang="en-US" dirty="0"/>
          </a:p>
          <a:p>
            <a:r>
              <a:rPr lang="en-US" dirty="0"/>
              <a:t>Mangers also use this application to receive notifications of prolonged heightened physiological activity that way they can be notified when a worker may be over exerting themselves for too long and mitigate any potential risk accordingly.</a:t>
            </a:r>
          </a:p>
        </p:txBody>
      </p:sp>
      <p:sp>
        <p:nvSpPr>
          <p:cNvPr id="4" name="Slide Number Placeholder 3"/>
          <p:cNvSpPr>
            <a:spLocks noGrp="1"/>
          </p:cNvSpPr>
          <p:nvPr>
            <p:ph type="sldNum" sz="quarter" idx="10"/>
          </p:nvPr>
        </p:nvSpPr>
        <p:spPr/>
        <p:txBody>
          <a:bodyPr/>
          <a:lstStyle/>
          <a:p>
            <a:fld id="{560CF8BB-EBC7-4B8F-9632-A5A136FBB880}" type="slidenum">
              <a:rPr lang="en-US" smtClean="0"/>
              <a:t>19</a:t>
            </a:fld>
            <a:endParaRPr lang="en-US" dirty="0"/>
          </a:p>
        </p:txBody>
      </p:sp>
    </p:spTree>
    <p:extLst>
      <p:ext uri="{BB962C8B-B14F-4D97-AF65-F5344CB8AC3E}">
        <p14:creationId xmlns:p14="http://schemas.microsoft.com/office/powerpoint/2010/main" val="2620620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Construction job sites are notoriously dangerous, chaotic, disorganized, and inefficient. </a:t>
            </a:r>
          </a:p>
          <a:p>
            <a:endParaRPr lang="en-US" dirty="0"/>
          </a:p>
          <a:p>
            <a:r>
              <a:rPr lang="en-US" dirty="0"/>
              <a:t>Jobs in the construction industry add up to less than 5% of all employment in the United States yet they account for one fifth of all work related deaths. </a:t>
            </a:r>
          </a:p>
          <a:p>
            <a:endParaRPr lang="en-US" dirty="0"/>
          </a:p>
          <a:p>
            <a:r>
              <a:rPr lang="en-US" dirty="0"/>
              <a:t>71,000 construction injuries were reported in 2017 alone and data shows that nearly every construction worker will experience at least on work related injury in their career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Accidents aren’t the only thing that cost construction firms massive amounts of money though. Rework accounts for nearly one tenth of all construction project’s cost on average and is often a product of simple and careless miscommunication through daily field crew meetings or simply yelling across the job site or into a megaphone. </a:t>
            </a:r>
          </a:p>
          <a:p>
            <a:endParaRPr lang="en-US" dirty="0"/>
          </a:p>
          <a:p>
            <a:r>
              <a:rPr lang="en-US" dirty="0"/>
              <a:t>This all leads to employee dissatisfaction and ultimately, employee turnover. A low wage jobsite worker costs at least $3,200 to replace and many firms have turnover rates in the mid 20% range.</a:t>
            </a:r>
          </a:p>
          <a:p>
            <a:r>
              <a:rPr lang="en-US" dirty="0"/>
              <a:t> </a:t>
            </a:r>
          </a:p>
          <a:p>
            <a:r>
              <a:rPr lang="en-US" dirty="0"/>
              <a:t>According Andrew Dainty’s book “Communication in Construction: Theory and Practice,” achieving high levels of communication will enabled construction firms to better achieve results, manage activity, understand the workplace, and motivate employees and each of these ultimately result in lowering what it costs for a construction firm to do business by doing business with less risk and rework, and happier employees.</a:t>
            </a:r>
          </a:p>
        </p:txBody>
      </p:sp>
      <p:sp>
        <p:nvSpPr>
          <p:cNvPr id="4" name="Slide Number Placeholder 3"/>
          <p:cNvSpPr>
            <a:spLocks noGrp="1"/>
          </p:cNvSpPr>
          <p:nvPr>
            <p:ph type="sldNum" sz="quarter" idx="10"/>
          </p:nvPr>
        </p:nvSpPr>
        <p:spPr/>
        <p:txBody>
          <a:bodyPr/>
          <a:lstStyle/>
          <a:p>
            <a:fld id="{560CF8BB-EBC7-4B8F-9632-A5A136FBB880}" type="slidenum">
              <a:rPr lang="en-US" smtClean="0"/>
              <a:t>2</a:t>
            </a:fld>
            <a:endParaRPr lang="en-US" dirty="0"/>
          </a:p>
        </p:txBody>
      </p:sp>
    </p:spTree>
    <p:extLst>
      <p:ext uri="{BB962C8B-B14F-4D97-AF65-F5344CB8AC3E}">
        <p14:creationId xmlns:p14="http://schemas.microsoft.com/office/powerpoint/2010/main" val="4214930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notes here. Reading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20</a:t>
            </a:fld>
            <a:endParaRPr lang="en-US" dirty="0"/>
          </a:p>
        </p:txBody>
      </p:sp>
    </p:spTree>
    <p:extLst>
      <p:ext uri="{BB962C8B-B14F-4D97-AF65-F5344CB8AC3E}">
        <p14:creationId xmlns:p14="http://schemas.microsoft.com/office/powerpoint/2010/main" val="3947207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communications backing the functionality of the Back Button system and ecosystem is all cloud based. Each Back Button device or Back Button ecosystem device must first be online to access any of the core services and functionality.</a:t>
            </a:r>
          </a:p>
          <a:p>
            <a:endParaRPr lang="en-US" dirty="0"/>
          </a:p>
          <a:p>
            <a:r>
              <a:rPr lang="en-US" dirty="0"/>
              <a:t>The Back Button wearable devices connect via 4G LTE. The Forman Mobile app connects however the host device connects to the web, for this we assume it’s a cell phone also connected via 4G LTE.</a:t>
            </a:r>
          </a:p>
          <a:p>
            <a:endParaRPr lang="en-US" dirty="0"/>
          </a:p>
          <a:p>
            <a:r>
              <a:rPr lang="en-US" dirty="0"/>
              <a:t>For the Back Button administrative web application we envision management using the application in a corporate office atmosphere via wi-fi or Ethernet.</a:t>
            </a:r>
          </a:p>
        </p:txBody>
      </p:sp>
      <p:sp>
        <p:nvSpPr>
          <p:cNvPr id="4" name="Slide Number Placeholder 3"/>
          <p:cNvSpPr>
            <a:spLocks noGrp="1"/>
          </p:cNvSpPr>
          <p:nvPr>
            <p:ph type="sldNum" sz="quarter" idx="10"/>
          </p:nvPr>
        </p:nvSpPr>
        <p:spPr/>
        <p:txBody>
          <a:bodyPr/>
          <a:lstStyle/>
          <a:p>
            <a:fld id="{560CF8BB-EBC7-4B8F-9632-A5A136FBB880}" type="slidenum">
              <a:rPr lang="en-US" smtClean="0"/>
              <a:t>21</a:t>
            </a:fld>
            <a:endParaRPr lang="en-US" dirty="0"/>
          </a:p>
        </p:txBody>
      </p:sp>
    </p:spTree>
    <p:extLst>
      <p:ext uri="{BB962C8B-B14F-4D97-AF65-F5344CB8AC3E}">
        <p14:creationId xmlns:p14="http://schemas.microsoft.com/office/powerpoint/2010/main" val="2664221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architecture is fairly simple with a Node powered application infrastructure that has a RESTful HTTP interface for the Back Button Admin web app and a WebRTC interface for the Back Button devices and Forman mobile app instances.</a:t>
            </a:r>
          </a:p>
          <a:p>
            <a:endParaRPr lang="en-US" dirty="0"/>
          </a:p>
          <a:p>
            <a:r>
              <a:rPr lang="en-US" dirty="0"/>
              <a:t>MongoDB is used to persist configuration data as well as historical data regarding notifications, beacon alerts, and physiological readings. A push messaging partner could be used for more efficient and cost effective implementation of real time push notifications to the Back Button devices and Forman mobile app instances.</a:t>
            </a:r>
          </a:p>
        </p:txBody>
      </p:sp>
      <p:sp>
        <p:nvSpPr>
          <p:cNvPr id="4" name="Slide Number Placeholder 3"/>
          <p:cNvSpPr>
            <a:spLocks noGrp="1"/>
          </p:cNvSpPr>
          <p:nvPr>
            <p:ph type="sldNum" sz="quarter" idx="10"/>
          </p:nvPr>
        </p:nvSpPr>
        <p:spPr/>
        <p:txBody>
          <a:bodyPr/>
          <a:lstStyle/>
          <a:p>
            <a:fld id="{560CF8BB-EBC7-4B8F-9632-A5A136FBB880}" type="slidenum">
              <a:rPr lang="en-US" smtClean="0"/>
              <a:t>22</a:t>
            </a:fld>
            <a:endParaRPr lang="en-US" dirty="0"/>
          </a:p>
        </p:txBody>
      </p:sp>
    </p:spTree>
    <p:extLst>
      <p:ext uri="{BB962C8B-B14F-4D97-AF65-F5344CB8AC3E}">
        <p14:creationId xmlns:p14="http://schemas.microsoft.com/office/powerpoint/2010/main" val="4133264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notes here. Reading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23</a:t>
            </a:fld>
            <a:endParaRPr lang="en-US" dirty="0"/>
          </a:p>
        </p:txBody>
      </p:sp>
    </p:spTree>
    <p:extLst>
      <p:ext uri="{BB962C8B-B14F-4D97-AF65-F5344CB8AC3E}">
        <p14:creationId xmlns:p14="http://schemas.microsoft.com/office/powerpoint/2010/main" val="767753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notes here. Reading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24</a:t>
            </a:fld>
            <a:endParaRPr lang="en-US" dirty="0"/>
          </a:p>
        </p:txBody>
      </p:sp>
    </p:spTree>
    <p:extLst>
      <p:ext uri="{BB962C8B-B14F-4D97-AF65-F5344CB8AC3E}">
        <p14:creationId xmlns:p14="http://schemas.microsoft.com/office/powerpoint/2010/main" val="3085469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notes here. They would be too long so I would just adlib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25</a:t>
            </a:fld>
            <a:endParaRPr lang="en-US" dirty="0"/>
          </a:p>
        </p:txBody>
      </p:sp>
    </p:spTree>
    <p:extLst>
      <p:ext uri="{BB962C8B-B14F-4D97-AF65-F5344CB8AC3E}">
        <p14:creationId xmlns:p14="http://schemas.microsoft.com/office/powerpoint/2010/main" val="184624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notes here. They would be too long so I would just adlib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26</a:t>
            </a:fld>
            <a:endParaRPr lang="en-US" dirty="0"/>
          </a:p>
        </p:txBody>
      </p:sp>
    </p:spTree>
    <p:extLst>
      <p:ext uri="{BB962C8B-B14F-4D97-AF65-F5344CB8AC3E}">
        <p14:creationId xmlns:p14="http://schemas.microsoft.com/office/powerpoint/2010/main" val="1159085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notes here. They would be too long so I would just adlib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27</a:t>
            </a:fld>
            <a:endParaRPr lang="en-US" dirty="0"/>
          </a:p>
        </p:txBody>
      </p:sp>
    </p:spTree>
    <p:extLst>
      <p:ext uri="{BB962C8B-B14F-4D97-AF65-F5344CB8AC3E}">
        <p14:creationId xmlns:p14="http://schemas.microsoft.com/office/powerpoint/2010/main" val="4284142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28</a:t>
            </a:fld>
            <a:endParaRPr lang="en-US" dirty="0"/>
          </a:p>
        </p:txBody>
      </p:sp>
    </p:spTree>
    <p:extLst>
      <p:ext uri="{BB962C8B-B14F-4D97-AF65-F5344CB8AC3E}">
        <p14:creationId xmlns:p14="http://schemas.microsoft.com/office/powerpoint/2010/main" val="403395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Button is a small and easy to use wearable communication tool, notification tool, and emergency beacon for the job site.</a:t>
            </a:r>
          </a:p>
          <a:p>
            <a:endParaRPr lang="en-US" dirty="0"/>
          </a:p>
          <a:p>
            <a:r>
              <a:rPr lang="en-US" dirty="0"/>
              <a:t>Simply attach it to the back of your shirt collar or the back of your hard hat and with the press of a button you get instant communication with your team from anywhere.</a:t>
            </a:r>
          </a:p>
          <a:p>
            <a:endParaRPr lang="en-US" dirty="0"/>
          </a:p>
          <a:p>
            <a:r>
              <a:rPr lang="en-US" dirty="0"/>
              <a:t>Hold the button for 10 seconds and you’ll activate the emergency beacon. This button could save your life by instantly notifying nearby workers and jobsite managers that you’re in need of emergency assistance.</a:t>
            </a:r>
          </a:p>
          <a:p>
            <a:endParaRPr lang="en-US" dirty="0"/>
          </a:p>
          <a:p>
            <a:r>
              <a:rPr lang="en-US" dirty="0"/>
              <a:t>Back Button works for management as well. A PPG sensor clipped to the ear lobe and plugged into the Back Button monitors workers’ physiological signs and notifies management when a worker may be subject to unnecessary risk from over exhaustion.</a:t>
            </a:r>
          </a:p>
          <a:p>
            <a:endParaRPr lang="en-US" dirty="0"/>
          </a:p>
          <a:p>
            <a:r>
              <a:rPr lang="en-US" dirty="0"/>
              <a:t>The result? Better and instant communication. A safer work environment. Less rework, more real work, and fewer injuries.</a:t>
            </a:r>
          </a:p>
        </p:txBody>
      </p:sp>
      <p:sp>
        <p:nvSpPr>
          <p:cNvPr id="4" name="Slide Number Placeholder 3"/>
          <p:cNvSpPr>
            <a:spLocks noGrp="1"/>
          </p:cNvSpPr>
          <p:nvPr>
            <p:ph type="sldNum" sz="quarter" idx="10"/>
          </p:nvPr>
        </p:nvSpPr>
        <p:spPr/>
        <p:txBody>
          <a:bodyPr/>
          <a:lstStyle/>
          <a:p>
            <a:fld id="{560CF8BB-EBC7-4B8F-9632-A5A136FBB880}" type="slidenum">
              <a:rPr lang="en-US" smtClean="0"/>
              <a:t>3</a:t>
            </a:fld>
            <a:endParaRPr lang="en-US" dirty="0"/>
          </a:p>
        </p:txBody>
      </p:sp>
    </p:spTree>
    <p:extLst>
      <p:ext uri="{BB962C8B-B14F-4D97-AF65-F5344CB8AC3E}">
        <p14:creationId xmlns:p14="http://schemas.microsoft.com/office/powerpoint/2010/main" val="1448543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and advantages of the Back Button system include better observability of your workforce, better communication across the jobsite, quick hazard notification and the ability to rapidly respond to serious jobsite accidents. Each of these is cost saving but also helps leads to higher employee satisfaction which leads the lower employee turnover and more money saved.</a:t>
            </a:r>
          </a:p>
        </p:txBody>
      </p:sp>
      <p:sp>
        <p:nvSpPr>
          <p:cNvPr id="4" name="Slide Number Placeholder 3"/>
          <p:cNvSpPr>
            <a:spLocks noGrp="1"/>
          </p:cNvSpPr>
          <p:nvPr>
            <p:ph type="sldNum" sz="quarter" idx="10"/>
          </p:nvPr>
        </p:nvSpPr>
        <p:spPr/>
        <p:txBody>
          <a:bodyPr/>
          <a:lstStyle/>
          <a:p>
            <a:fld id="{560CF8BB-EBC7-4B8F-9632-A5A136FBB880}" type="slidenum">
              <a:rPr lang="en-US" smtClean="0"/>
              <a:t>4</a:t>
            </a:fld>
            <a:endParaRPr lang="en-US" dirty="0"/>
          </a:p>
        </p:txBody>
      </p:sp>
    </p:spTree>
    <p:extLst>
      <p:ext uri="{BB962C8B-B14F-4D97-AF65-F5344CB8AC3E}">
        <p14:creationId xmlns:p14="http://schemas.microsoft.com/office/powerpoint/2010/main" val="286764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one involves the Back Button emergency beacon. To activate the beacon you simply hold the main button for 10 seconds. Then button will sound an alarm and begin to strobe bright red as it notifies all other Back Button devices on the job site and Forman app instances that you’re in need of emergency assistance.</a:t>
            </a:r>
          </a:p>
        </p:txBody>
      </p:sp>
      <p:sp>
        <p:nvSpPr>
          <p:cNvPr id="4" name="Slide Number Placeholder 3"/>
          <p:cNvSpPr>
            <a:spLocks noGrp="1"/>
          </p:cNvSpPr>
          <p:nvPr>
            <p:ph type="sldNum" sz="quarter" idx="10"/>
          </p:nvPr>
        </p:nvSpPr>
        <p:spPr/>
        <p:txBody>
          <a:bodyPr/>
          <a:lstStyle/>
          <a:p>
            <a:fld id="{560CF8BB-EBC7-4B8F-9632-A5A136FBB880}" type="slidenum">
              <a:rPr lang="en-US" smtClean="0"/>
              <a:t>5</a:t>
            </a:fld>
            <a:endParaRPr lang="en-US" dirty="0"/>
          </a:p>
        </p:txBody>
      </p:sp>
    </p:spTree>
    <p:extLst>
      <p:ext uri="{BB962C8B-B14F-4D97-AF65-F5344CB8AC3E}">
        <p14:creationId xmlns:p14="http://schemas.microsoft.com/office/powerpoint/2010/main" val="3899550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notes here. Reading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6</a:t>
            </a:fld>
            <a:endParaRPr lang="en-US" dirty="0"/>
          </a:p>
        </p:txBody>
      </p:sp>
    </p:spTree>
    <p:extLst>
      <p:ext uri="{BB962C8B-B14F-4D97-AF65-F5344CB8AC3E}">
        <p14:creationId xmlns:p14="http://schemas.microsoft.com/office/powerpoint/2010/main" val="375261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two uses a simple two way communication feature. The user receives a message from their team leader and quickly responds by pressing the Back Button and continuing a short concise conversation about a change in their building requirements. This interaction successfully averts having to do rework after the requirements change.</a:t>
            </a:r>
          </a:p>
        </p:txBody>
      </p:sp>
      <p:sp>
        <p:nvSpPr>
          <p:cNvPr id="4" name="Slide Number Placeholder 3"/>
          <p:cNvSpPr>
            <a:spLocks noGrp="1"/>
          </p:cNvSpPr>
          <p:nvPr>
            <p:ph type="sldNum" sz="quarter" idx="10"/>
          </p:nvPr>
        </p:nvSpPr>
        <p:spPr/>
        <p:txBody>
          <a:bodyPr/>
          <a:lstStyle/>
          <a:p>
            <a:fld id="{560CF8BB-EBC7-4B8F-9632-A5A136FBB880}" type="slidenum">
              <a:rPr lang="en-US" smtClean="0"/>
              <a:t>7</a:t>
            </a:fld>
            <a:endParaRPr lang="en-US" dirty="0"/>
          </a:p>
        </p:txBody>
      </p:sp>
    </p:spTree>
    <p:extLst>
      <p:ext uri="{BB962C8B-B14F-4D97-AF65-F5344CB8AC3E}">
        <p14:creationId xmlns:p14="http://schemas.microsoft.com/office/powerpoint/2010/main" val="1928134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notes here. Reading off the slide.</a:t>
            </a:r>
          </a:p>
        </p:txBody>
      </p:sp>
      <p:sp>
        <p:nvSpPr>
          <p:cNvPr id="4" name="Slide Number Placeholder 3"/>
          <p:cNvSpPr>
            <a:spLocks noGrp="1"/>
          </p:cNvSpPr>
          <p:nvPr>
            <p:ph type="sldNum" sz="quarter" idx="10"/>
          </p:nvPr>
        </p:nvSpPr>
        <p:spPr/>
        <p:txBody>
          <a:bodyPr/>
          <a:lstStyle/>
          <a:p>
            <a:fld id="{560CF8BB-EBC7-4B8F-9632-A5A136FBB880}" type="slidenum">
              <a:rPr lang="en-US" smtClean="0"/>
              <a:t>8</a:t>
            </a:fld>
            <a:endParaRPr lang="en-US" dirty="0"/>
          </a:p>
        </p:txBody>
      </p:sp>
    </p:spTree>
    <p:extLst>
      <p:ext uri="{BB962C8B-B14F-4D97-AF65-F5344CB8AC3E}">
        <p14:creationId xmlns:p14="http://schemas.microsoft.com/office/powerpoint/2010/main" val="2195749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scenario three, managements job is made easier by enabling them to notify the entire job site of severe weather conditions via the Back Button system. Using the Foreman mobile app, a manager issues a notification telling the entire job site to begin preparations to close the site down for the day. The instant notification feature reduces risk by beginning evacuation procedures immediately.</a:t>
            </a:r>
          </a:p>
        </p:txBody>
      </p:sp>
      <p:sp>
        <p:nvSpPr>
          <p:cNvPr id="4" name="Slide Number Placeholder 3"/>
          <p:cNvSpPr>
            <a:spLocks noGrp="1"/>
          </p:cNvSpPr>
          <p:nvPr>
            <p:ph type="sldNum" sz="quarter" idx="10"/>
          </p:nvPr>
        </p:nvSpPr>
        <p:spPr/>
        <p:txBody>
          <a:bodyPr/>
          <a:lstStyle/>
          <a:p>
            <a:fld id="{560CF8BB-EBC7-4B8F-9632-A5A136FBB880}" type="slidenum">
              <a:rPr lang="en-US" smtClean="0"/>
              <a:t>9</a:t>
            </a:fld>
            <a:endParaRPr lang="en-US" dirty="0"/>
          </a:p>
        </p:txBody>
      </p:sp>
    </p:spTree>
    <p:extLst>
      <p:ext uri="{BB962C8B-B14F-4D97-AF65-F5344CB8AC3E}">
        <p14:creationId xmlns:p14="http://schemas.microsoft.com/office/powerpoint/2010/main" val="4127137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2465DD-9819-4ABC-A784-477AFBA19C86}" type="datetime1">
              <a:rPr lang="en-US" smtClean="0"/>
              <a:t>7/15/18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61E545-DA4D-4588-A168-A47EEF327FC2}" type="datetime1">
              <a:rPr lang="en-US" smtClean="0"/>
              <a:t>7/15/18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B26042-7092-4D96-B3CE-E8E6CFEE88C8}" type="datetime1">
              <a:rPr lang="en-US" smtClean="0"/>
              <a:t>7/15/18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9729644A-97F2-4BC4-BBF7-FC141F507563}" type="datetime1">
              <a:rPr lang="en-US" smtClean="0"/>
              <a:t>7/15/18</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104EB7-77EC-481E-BDC6-73CA182AC952}" type="datetime1">
              <a:rPr lang="en-US" smtClean="0"/>
              <a:t>7/15/18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016069-A392-4E44-934F-6743D63E2A4F}" type="datetime1">
              <a:rPr lang="en-US" smtClean="0"/>
              <a:t>7/15/18</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1F9843-3551-47D6-BD3E-346FBDF458AF}" type="datetime1">
              <a:rPr lang="en-US" smtClean="0"/>
              <a:t>7/15/18</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8C2989-19D5-42F7-8321-FE6B75231AF4}" type="datetime1">
              <a:rPr lang="en-US" smtClean="0"/>
              <a:t>7/15/18</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F9C03C-1F27-412D-AD0B-6423348F1B9B}" type="datetime1">
              <a:rPr lang="en-US" smtClean="0"/>
              <a:t>7/15/18</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619CFDC2-5630-4611-9BF0-0EF7C8C4398D}" type="datetime1">
              <a:rPr lang="en-US" smtClean="0"/>
              <a:t>7/15/18</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dirty="0"/>
              <a:t>Add a footer</a:t>
            </a:r>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tiff"/></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8" Type="http://schemas.openxmlformats.org/officeDocument/2006/relationships/hyperlink" Target="http://www.techwholesale.com/motorola-hkln4513.html" TargetMode="External"/><Relationship Id="rId13" Type="http://schemas.openxmlformats.org/officeDocument/2006/relationships/hyperlink" Target="https://medium.com/@avanthikameenakshi/building-restful-api-with-nodejs-and-mysql-in-10-min-ff740043d4be" TargetMode="External"/><Relationship Id="rId3" Type="http://schemas.openxmlformats.org/officeDocument/2006/relationships/hyperlink" Target="https://jobsite.procore.com/communication-failures-on-a-construction-jobsite" TargetMode="External"/><Relationship Id="rId7" Type="http://schemas.openxmlformats.org/officeDocument/2006/relationships/hyperlink" Target="http://biocomtech.com/products/stress-sweeper_hardware" TargetMode="External"/><Relationship Id="rId12" Type="http://schemas.openxmlformats.org/officeDocument/2006/relationships/hyperlink" Target="https://www.constructiongear.com/pyramex-ridgeline-hard-hat-4-point.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constructionjunkie.com/blog/2015/3/12/how-much-does-rework-really-cost-your-job-and-what-can-you-do-to-stop-it" TargetMode="External"/><Relationship Id="rId11" Type="http://schemas.openxmlformats.org/officeDocument/2006/relationships/hyperlink" Target="https://liliputing.com/2018/06/unihertz-atom-is-a-tiny-rugged-4g-smartphone-with-a-2-45-inch-display-crowdfunding.html" TargetMode="External"/><Relationship Id="rId5" Type="http://schemas.openxmlformats.org/officeDocument/2006/relationships/hyperlink" Target="https://jobsite.procore.com/the-cost-of-employee-turnover" TargetMode="External"/><Relationship Id="rId10" Type="http://schemas.openxmlformats.org/officeDocument/2006/relationships/hyperlink" Target="https://www.eiseverywhere.com/ehome/194634/440191/" TargetMode="External"/><Relationship Id="rId4" Type="http://schemas.openxmlformats.org/officeDocument/2006/relationships/hyperlink" Target="http://blog.mcrsafety.com/end-users/five-shocking-construction-injury-statistics" TargetMode="External"/><Relationship Id="rId9" Type="http://schemas.openxmlformats.org/officeDocument/2006/relationships/hyperlink" Target="https://www.conexpoconagg.com/" TargetMode="External"/><Relationship Id="rId14" Type="http://schemas.openxmlformats.org/officeDocument/2006/relationships/hyperlink" Target="https://webrtc.org/pres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 Button</a:t>
            </a:r>
          </a:p>
        </p:txBody>
      </p:sp>
      <p:sp>
        <p:nvSpPr>
          <p:cNvPr id="3" name="Subtitle 2"/>
          <p:cNvSpPr>
            <a:spLocks noGrp="1"/>
          </p:cNvSpPr>
          <p:nvPr>
            <p:ph type="subTitle" idx="1"/>
          </p:nvPr>
        </p:nvSpPr>
        <p:spPr>
          <a:xfrm>
            <a:off x="609600" y="3956179"/>
            <a:ext cx="6858000" cy="1622985"/>
          </a:xfrm>
        </p:spPr>
        <p:txBody>
          <a:bodyPr>
            <a:normAutofit/>
          </a:bodyPr>
          <a:lstStyle/>
          <a:p>
            <a:r>
              <a:rPr lang="en-US" dirty="0"/>
              <a:t>Wearable communications and emergency device for hazardous construction sites</a:t>
            </a:r>
          </a:p>
          <a:p>
            <a:r>
              <a:rPr lang="en-US" sz="1400" dirty="0"/>
              <a:t>CSCI E-78 Wearable Technologies &amp; IoT</a:t>
            </a:r>
          </a:p>
          <a:p>
            <a:r>
              <a:rPr lang="en-US" sz="1400" dirty="0"/>
              <a:t>Project 1</a:t>
            </a:r>
          </a:p>
          <a:p>
            <a:r>
              <a:rPr lang="en-US" sz="1400" dirty="0"/>
              <a:t>Brett </a:t>
            </a:r>
            <a:r>
              <a:rPr lang="en-US" sz="1400" dirty="0" err="1"/>
              <a:t>Bloethner</a:t>
            </a:r>
            <a:endParaRPr lang="en-US" sz="1400" dirty="0"/>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three interaction flow</a:t>
            </a:r>
          </a:p>
        </p:txBody>
      </p:sp>
      <p:graphicFrame>
        <p:nvGraphicFramePr>
          <p:cNvPr id="4" name="Content Placeholder 3">
            <a:extLst>
              <a:ext uri="{FF2B5EF4-FFF2-40B4-BE49-F238E27FC236}">
                <a16:creationId xmlns:a16="http://schemas.microsoft.com/office/drawing/2014/main" id="{5EDC66EF-3F4F-7542-BF5B-B0411B2A8690}"/>
              </a:ext>
            </a:extLst>
          </p:cNvPr>
          <p:cNvGraphicFramePr>
            <a:graphicFrameLocks noGrp="1"/>
          </p:cNvGraphicFramePr>
          <p:nvPr>
            <p:ph idx="1"/>
            <p:extLst>
              <p:ext uri="{D42A27DB-BD31-4B8C-83A1-F6EECF244321}">
                <p14:modId xmlns:p14="http://schemas.microsoft.com/office/powerpoint/2010/main" val="1248075478"/>
              </p:ext>
            </p:extLst>
          </p:nvPr>
        </p:nvGraphicFramePr>
        <p:xfrm>
          <a:off x="1326572" y="1676400"/>
          <a:ext cx="10865428"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a:extLst>
              <a:ext uri="{FF2B5EF4-FFF2-40B4-BE49-F238E27FC236}">
                <a16:creationId xmlns:a16="http://schemas.microsoft.com/office/drawing/2014/main" id="{E8AE23D4-5283-4C4D-8741-5A867DA9EFFE}"/>
              </a:ext>
            </a:extLst>
          </p:cNvPr>
          <p:cNvSpPr txBox="1">
            <a:spLocks/>
          </p:cNvSpPr>
          <p:nvPr/>
        </p:nvSpPr>
        <p:spPr>
          <a:xfrm>
            <a:off x="1981200" y="1613340"/>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Notification feature is used to evacuate jobsite in poor weather conditions</a:t>
            </a:r>
          </a:p>
        </p:txBody>
      </p:sp>
      <p:sp>
        <p:nvSpPr>
          <p:cNvPr id="3" name="TextBox 2">
            <a:extLst>
              <a:ext uri="{FF2B5EF4-FFF2-40B4-BE49-F238E27FC236}">
                <a16:creationId xmlns:a16="http://schemas.microsoft.com/office/drawing/2014/main" id="{417D03E7-6F47-004D-8CCC-6E3B76EB6470}"/>
              </a:ext>
            </a:extLst>
          </p:cNvPr>
          <p:cNvSpPr txBox="1"/>
          <p:nvPr/>
        </p:nvSpPr>
        <p:spPr>
          <a:xfrm>
            <a:off x="9698485" y="4759505"/>
            <a:ext cx="2328862" cy="830997"/>
          </a:xfrm>
          <a:prstGeom prst="rect">
            <a:avLst/>
          </a:prstGeom>
          <a:noFill/>
        </p:spPr>
        <p:txBody>
          <a:bodyPr wrap="square" rtlCol="0">
            <a:spAutoFit/>
          </a:bodyPr>
          <a:lstStyle/>
          <a:p>
            <a:r>
              <a:rPr lang="en-US" sz="1200" dirty="0">
                <a:solidFill>
                  <a:schemeClr val="accent1">
                    <a:lumMod val="50000"/>
                  </a:schemeClr>
                </a:solidFill>
              </a:rPr>
              <a:t>Because of the Back Button</a:t>
            </a:r>
          </a:p>
          <a:p>
            <a:pPr marL="285750" indent="-285750">
              <a:buFont typeface="Arial" panose="020B0604020202020204" pitchFamily="34" charset="0"/>
              <a:buChar char="•"/>
            </a:pPr>
            <a:r>
              <a:rPr lang="en-US" sz="1200" dirty="0">
                <a:solidFill>
                  <a:schemeClr val="accent1">
                    <a:lumMod val="50000"/>
                  </a:schemeClr>
                </a:solidFill>
              </a:rPr>
              <a:t>Workers are notified quicker</a:t>
            </a:r>
          </a:p>
          <a:p>
            <a:pPr marL="285750" indent="-285750">
              <a:buFont typeface="Arial" panose="020B0604020202020204" pitchFamily="34" charset="0"/>
              <a:buChar char="•"/>
            </a:pPr>
            <a:r>
              <a:rPr lang="en-US" sz="1200" dirty="0">
                <a:solidFill>
                  <a:schemeClr val="accent1">
                    <a:lumMod val="50000"/>
                  </a:schemeClr>
                </a:solidFill>
              </a:rPr>
              <a:t>There is less risk of injury</a:t>
            </a:r>
          </a:p>
          <a:p>
            <a:pPr marL="285750" indent="-285750">
              <a:buFont typeface="Arial" panose="020B0604020202020204" pitchFamily="34" charset="0"/>
              <a:buChar char="•"/>
            </a:pPr>
            <a:r>
              <a:rPr lang="en-US" sz="1200" dirty="0">
                <a:solidFill>
                  <a:schemeClr val="accent1">
                    <a:lumMod val="50000"/>
                  </a:schemeClr>
                </a:solidFill>
              </a:rPr>
              <a:t>Mgmts. job to notify is easier</a:t>
            </a:r>
          </a:p>
        </p:txBody>
      </p:sp>
    </p:spTree>
    <p:extLst>
      <p:ext uri="{BB962C8B-B14F-4D97-AF65-F5344CB8AC3E}">
        <p14:creationId xmlns:p14="http://schemas.microsoft.com/office/powerpoint/2010/main" val="177239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four</a:t>
            </a:r>
          </a:p>
        </p:txBody>
      </p:sp>
      <p:sp>
        <p:nvSpPr>
          <p:cNvPr id="3" name="Content Placeholder 2"/>
          <p:cNvSpPr>
            <a:spLocks noGrp="1"/>
          </p:cNvSpPr>
          <p:nvPr>
            <p:ph idx="1"/>
          </p:nvPr>
        </p:nvSpPr>
        <p:spPr>
          <a:xfrm>
            <a:off x="1981200" y="2213450"/>
            <a:ext cx="9372600" cy="4483101"/>
          </a:xfrm>
        </p:spPr>
        <p:txBody>
          <a:bodyPr/>
          <a:lstStyle/>
          <a:p>
            <a:r>
              <a:rPr lang="en-US" dirty="0"/>
              <a:t>Scenario four uses the Back Button physiological sensor feature</a:t>
            </a:r>
          </a:p>
          <a:p>
            <a:pPr lvl="1"/>
            <a:r>
              <a:rPr lang="en-US" dirty="0"/>
              <a:t>Each Back Button device measures vitals via a PPG earlobe sensor</a:t>
            </a:r>
          </a:p>
          <a:p>
            <a:pPr lvl="1"/>
            <a:r>
              <a:rPr lang="en-US" dirty="0"/>
              <a:t>Vitals are relayed to and processed on the Back Button cloud service</a:t>
            </a:r>
          </a:p>
          <a:p>
            <a:pPr lvl="1"/>
            <a:r>
              <a:rPr lang="en-US" dirty="0"/>
              <a:t>Configurations can be made in the Back Button Admin cloud app to send physiological notifications to Foreman mobile app devices</a:t>
            </a:r>
          </a:p>
        </p:txBody>
      </p:sp>
      <p:sp>
        <p:nvSpPr>
          <p:cNvPr id="4" name="Content Placeholder 2">
            <a:extLst>
              <a:ext uri="{FF2B5EF4-FFF2-40B4-BE49-F238E27FC236}">
                <a16:creationId xmlns:a16="http://schemas.microsoft.com/office/drawing/2014/main" id="{833C58A9-BBF0-844B-8D08-9DEF28C1A1BF}"/>
              </a:ext>
            </a:extLst>
          </p:cNvPr>
          <p:cNvSpPr txBox="1">
            <a:spLocks/>
          </p:cNvSpPr>
          <p:nvPr/>
        </p:nvSpPr>
        <p:spPr>
          <a:xfrm>
            <a:off x="1981200" y="1614756"/>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Monitoring feature is used to detect potential exhaustion risks onsite</a:t>
            </a:r>
          </a:p>
        </p:txBody>
      </p:sp>
    </p:spTree>
    <p:extLst>
      <p:ext uri="{BB962C8B-B14F-4D97-AF65-F5344CB8AC3E}">
        <p14:creationId xmlns:p14="http://schemas.microsoft.com/office/powerpoint/2010/main" val="113952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FOUR interaction flow</a:t>
            </a:r>
          </a:p>
        </p:txBody>
      </p:sp>
      <p:graphicFrame>
        <p:nvGraphicFramePr>
          <p:cNvPr id="4" name="Content Placeholder 3">
            <a:extLst>
              <a:ext uri="{FF2B5EF4-FFF2-40B4-BE49-F238E27FC236}">
                <a16:creationId xmlns:a16="http://schemas.microsoft.com/office/drawing/2014/main" id="{5EDC66EF-3F4F-7542-BF5B-B0411B2A8690}"/>
              </a:ext>
            </a:extLst>
          </p:cNvPr>
          <p:cNvGraphicFramePr>
            <a:graphicFrameLocks noGrp="1"/>
          </p:cNvGraphicFramePr>
          <p:nvPr>
            <p:ph idx="1"/>
            <p:extLst>
              <p:ext uri="{D42A27DB-BD31-4B8C-83A1-F6EECF244321}">
                <p14:modId xmlns:p14="http://schemas.microsoft.com/office/powerpoint/2010/main" val="3295168820"/>
              </p:ext>
            </p:extLst>
          </p:nvPr>
        </p:nvGraphicFramePr>
        <p:xfrm>
          <a:off x="1326572" y="1676400"/>
          <a:ext cx="10865428"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2">
            <a:extLst>
              <a:ext uri="{FF2B5EF4-FFF2-40B4-BE49-F238E27FC236}">
                <a16:creationId xmlns:a16="http://schemas.microsoft.com/office/drawing/2014/main" id="{E8AE23D4-5283-4C4D-8741-5A867DA9EFFE}"/>
              </a:ext>
            </a:extLst>
          </p:cNvPr>
          <p:cNvSpPr txBox="1">
            <a:spLocks/>
          </p:cNvSpPr>
          <p:nvPr/>
        </p:nvSpPr>
        <p:spPr>
          <a:xfrm>
            <a:off x="1981200" y="1613340"/>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Monitoring feature is used to detect potential exhaustion risks on-site</a:t>
            </a:r>
          </a:p>
        </p:txBody>
      </p:sp>
      <p:sp>
        <p:nvSpPr>
          <p:cNvPr id="3" name="TextBox 2">
            <a:extLst>
              <a:ext uri="{FF2B5EF4-FFF2-40B4-BE49-F238E27FC236}">
                <a16:creationId xmlns:a16="http://schemas.microsoft.com/office/drawing/2014/main" id="{417D03E7-6F47-004D-8CCC-6E3B76EB6470}"/>
              </a:ext>
            </a:extLst>
          </p:cNvPr>
          <p:cNvSpPr txBox="1"/>
          <p:nvPr/>
        </p:nvSpPr>
        <p:spPr>
          <a:xfrm>
            <a:off x="7058027" y="4718409"/>
            <a:ext cx="2328862" cy="1015663"/>
          </a:xfrm>
          <a:prstGeom prst="rect">
            <a:avLst/>
          </a:prstGeom>
          <a:noFill/>
        </p:spPr>
        <p:txBody>
          <a:bodyPr wrap="square" rtlCol="0">
            <a:spAutoFit/>
          </a:bodyPr>
          <a:lstStyle/>
          <a:p>
            <a:r>
              <a:rPr lang="en-US" sz="1200" dirty="0">
                <a:solidFill>
                  <a:schemeClr val="accent1">
                    <a:lumMod val="50000"/>
                  </a:schemeClr>
                </a:solidFill>
              </a:rPr>
              <a:t>Because of the Back Button</a:t>
            </a:r>
          </a:p>
          <a:p>
            <a:pPr marL="285750" indent="-285750">
              <a:buFont typeface="Arial" panose="020B0604020202020204" pitchFamily="34" charset="0"/>
              <a:buChar char="•"/>
            </a:pPr>
            <a:r>
              <a:rPr lang="en-US" sz="1200" dirty="0">
                <a:solidFill>
                  <a:schemeClr val="accent1">
                    <a:lumMod val="50000"/>
                  </a:schemeClr>
                </a:solidFill>
              </a:rPr>
              <a:t>Risk is decreased</a:t>
            </a:r>
          </a:p>
          <a:p>
            <a:pPr marL="285750" indent="-285750">
              <a:buFont typeface="Arial" panose="020B0604020202020204" pitchFamily="34" charset="0"/>
              <a:buChar char="•"/>
            </a:pPr>
            <a:r>
              <a:rPr lang="en-US" sz="1200" dirty="0">
                <a:solidFill>
                  <a:schemeClr val="accent1">
                    <a:lumMod val="50000"/>
                  </a:schemeClr>
                </a:solidFill>
              </a:rPr>
              <a:t>Mgmt. is In the know</a:t>
            </a:r>
          </a:p>
          <a:p>
            <a:pPr marL="285750" indent="-285750">
              <a:buFont typeface="Arial" panose="020B0604020202020204" pitchFamily="34" charset="0"/>
              <a:buChar char="•"/>
            </a:pPr>
            <a:r>
              <a:rPr lang="en-US" sz="1200" dirty="0">
                <a:solidFill>
                  <a:schemeClr val="accent1">
                    <a:lumMod val="50000"/>
                  </a:schemeClr>
                </a:solidFill>
              </a:rPr>
              <a:t>Chances of onsite injury are decreased</a:t>
            </a:r>
          </a:p>
        </p:txBody>
      </p:sp>
    </p:spTree>
    <p:extLst>
      <p:ext uri="{BB962C8B-B14F-4D97-AF65-F5344CB8AC3E}">
        <p14:creationId xmlns:p14="http://schemas.microsoft.com/office/powerpoint/2010/main" val="348065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button system requirements</a:t>
            </a:r>
            <a:endParaRPr lang="en-US" dirty="0">
              <a:solidFill>
                <a:schemeClr val="accent1">
                  <a:lumMod val="20000"/>
                  <a:lumOff val="80000"/>
                </a:schemeClr>
              </a:solidFill>
            </a:endParaRPr>
          </a:p>
        </p:txBody>
      </p:sp>
      <p:sp>
        <p:nvSpPr>
          <p:cNvPr id="3" name="Content Placeholder 2"/>
          <p:cNvSpPr>
            <a:spLocks noGrp="1"/>
          </p:cNvSpPr>
          <p:nvPr>
            <p:ph idx="1"/>
          </p:nvPr>
        </p:nvSpPr>
        <p:spPr/>
        <p:txBody>
          <a:bodyPr>
            <a:normAutofit fontScale="92500" lnSpcReduction="10000"/>
          </a:bodyPr>
          <a:lstStyle/>
          <a:p>
            <a:pPr marL="342900" indent="-342900">
              <a:buFont typeface="Arial" panose="020B0604020202020204" pitchFamily="34" charset="0"/>
              <a:buChar char="•"/>
            </a:pPr>
            <a:r>
              <a:rPr lang="en-US" dirty="0"/>
              <a:t>Each Back Button wearable device requires…</a:t>
            </a:r>
          </a:p>
          <a:p>
            <a:pPr marL="754380" lvl="1" indent="-342900">
              <a:buFont typeface="Arial" panose="020B0604020202020204" pitchFamily="34" charset="0"/>
              <a:buChar char="•"/>
            </a:pPr>
            <a:r>
              <a:rPr lang="en-US" dirty="0"/>
              <a:t>A 4G LTE SIM card and active cellular service with internet connection</a:t>
            </a:r>
          </a:p>
          <a:p>
            <a:pPr marL="754380" lvl="1" indent="-342900">
              <a:buFont typeface="Arial" panose="020B0604020202020204" pitchFamily="34" charset="0"/>
              <a:buChar char="•"/>
            </a:pPr>
            <a:r>
              <a:rPr lang="en-US" dirty="0"/>
              <a:t>A charged internal Lithium Ion battery</a:t>
            </a:r>
          </a:p>
          <a:p>
            <a:pPr marL="1074420" lvl="2" indent="-342900">
              <a:buFont typeface="Arial" panose="020B0604020202020204" pitchFamily="34" charset="0"/>
              <a:buChar char="•"/>
            </a:pPr>
            <a:r>
              <a:rPr lang="en-US" dirty="0"/>
              <a:t>Battery should be charged daily via the USB-C port</a:t>
            </a:r>
          </a:p>
          <a:p>
            <a:pPr marL="1074420" lvl="2" indent="-342900">
              <a:buFont typeface="Arial" panose="020B0604020202020204" pitchFamily="34" charset="0"/>
              <a:buChar char="•"/>
            </a:pPr>
            <a:r>
              <a:rPr lang="en-US" dirty="0"/>
              <a:t>Battery lasts through a typical work day (12hrs on standby)</a:t>
            </a:r>
          </a:p>
          <a:p>
            <a:pPr marL="754380" lvl="1" indent="-342900">
              <a:buFont typeface="Arial" panose="020B0604020202020204" pitchFamily="34" charset="0"/>
              <a:buChar char="•"/>
            </a:pPr>
            <a:r>
              <a:rPr lang="en-US" dirty="0"/>
              <a:t>Clothing or a hard hat that the Back Button can be clipped onto</a:t>
            </a:r>
          </a:p>
          <a:p>
            <a:pPr marL="342900" indent="-342900">
              <a:buFont typeface="Arial" panose="020B0604020202020204" pitchFamily="34" charset="0"/>
              <a:buChar char="•"/>
            </a:pPr>
            <a:r>
              <a:rPr lang="en-US" dirty="0"/>
              <a:t>Each Back Button system</a:t>
            </a:r>
          </a:p>
          <a:p>
            <a:pPr marL="754380" lvl="1" indent="-342900">
              <a:buFont typeface="Arial" panose="020B0604020202020204" pitchFamily="34" charset="0"/>
              <a:buChar char="•"/>
            </a:pPr>
            <a:r>
              <a:rPr lang="en-US" dirty="0"/>
              <a:t>Occasionally requires one computer with internet access for the Back Button Admin web app</a:t>
            </a:r>
          </a:p>
          <a:p>
            <a:pPr marL="754380" lvl="1" indent="-342900">
              <a:buFont typeface="Arial" panose="020B0604020202020204" pitchFamily="34" charset="0"/>
              <a:buChar char="•"/>
            </a:pPr>
            <a:r>
              <a:rPr lang="en-US" dirty="0"/>
              <a:t>Requires at least one mobile iOS or Android device compatible with the Foreman mobile app</a:t>
            </a:r>
          </a:p>
          <a:p>
            <a:pPr marL="754380" lvl="1" indent="-342900">
              <a:buFont typeface="Arial" panose="020B0604020202020204" pitchFamily="34" charset="0"/>
              <a:buChar char="•"/>
            </a:pPr>
            <a:r>
              <a:rPr lang="en-US" dirty="0"/>
              <a:t>Requires a Back Button Cloud subscription account with licenses for each Back Button device</a:t>
            </a:r>
          </a:p>
        </p:txBody>
      </p:sp>
    </p:spTree>
    <p:extLst>
      <p:ext uri="{BB962C8B-B14F-4D97-AF65-F5344CB8AC3E}">
        <p14:creationId xmlns:p14="http://schemas.microsoft.com/office/powerpoint/2010/main" val="34678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UI Design GOALS</a:t>
            </a:r>
            <a:endParaRPr lang="en-US" dirty="0">
              <a:solidFill>
                <a:schemeClr val="accent1">
                  <a:lumMod val="20000"/>
                  <a:lumOff val="80000"/>
                </a:schemeClr>
              </a:solidFill>
            </a:endParaRPr>
          </a:p>
        </p:txBody>
      </p:sp>
      <p:sp>
        <p:nvSpPr>
          <p:cNvPr id="3" name="Content Placeholder 2"/>
          <p:cNvSpPr>
            <a:spLocks noGrp="1"/>
          </p:cNvSpPr>
          <p:nvPr>
            <p:ph idx="1"/>
          </p:nvPr>
        </p:nvSpPr>
        <p:spPr/>
        <p:txBody>
          <a:bodyPr>
            <a:normAutofit/>
          </a:bodyPr>
          <a:lstStyle/>
          <a:p>
            <a:pPr marL="342900" indent="-342900">
              <a:buFont typeface="Arial" panose="020B0604020202020204" pitchFamily="34" charset="0"/>
              <a:buChar char="•"/>
            </a:pPr>
            <a:r>
              <a:rPr lang="en-US" dirty="0"/>
              <a:t>Primarily one button interface for intuitive operation</a:t>
            </a:r>
          </a:p>
          <a:p>
            <a:pPr marL="754380" lvl="1" indent="-342900">
              <a:buFont typeface="Arial" panose="020B0604020202020204" pitchFamily="34" charset="0"/>
              <a:buChar char="•"/>
            </a:pPr>
            <a:r>
              <a:rPr lang="en-US" dirty="0"/>
              <a:t>Easy to operate without averting focus from hazardous construction tasks</a:t>
            </a:r>
          </a:p>
          <a:p>
            <a:pPr marL="754380" lvl="1" indent="-342900">
              <a:buFont typeface="Arial" panose="020B0604020202020204" pitchFamily="34" charset="0"/>
              <a:buChar char="•"/>
            </a:pPr>
            <a:r>
              <a:rPr lang="en-US" dirty="0"/>
              <a:t>Easy to feel around for large button without looking at the device</a:t>
            </a:r>
          </a:p>
          <a:p>
            <a:pPr marL="342900" indent="-342900">
              <a:buFont typeface="Arial" panose="020B0604020202020204" pitchFamily="34" charset="0"/>
              <a:buChar char="•"/>
            </a:pPr>
            <a:r>
              <a:rPr lang="en-US" dirty="0"/>
              <a:t>Avoidance of accidental reconfiguration</a:t>
            </a:r>
          </a:p>
          <a:p>
            <a:pPr marL="754380" lvl="1" indent="-342900">
              <a:buFont typeface="Arial" panose="020B0604020202020204" pitchFamily="34" charset="0"/>
              <a:buChar char="•"/>
            </a:pPr>
            <a:r>
              <a:rPr lang="en-US" dirty="0"/>
              <a:t>Destructive reconfiguration is not possible via the device interface</a:t>
            </a:r>
          </a:p>
          <a:p>
            <a:pPr marL="754380" lvl="1" indent="-342900">
              <a:buFont typeface="Arial" panose="020B0604020202020204" pitchFamily="34" charset="0"/>
              <a:buChar char="•"/>
            </a:pPr>
            <a:r>
              <a:rPr lang="en-US" dirty="0"/>
              <a:t>Power and volume buttons are recessed and on the edges of the device</a:t>
            </a:r>
          </a:p>
          <a:p>
            <a:pPr marL="754380" lvl="1" indent="-342900">
              <a:buFont typeface="Arial" panose="020B0604020202020204" pitchFamily="34" charset="0"/>
              <a:buChar char="•"/>
            </a:pPr>
            <a:r>
              <a:rPr lang="en-US" dirty="0"/>
              <a:t>Device’s hardware clip is screwed into the unit’s chassis</a:t>
            </a:r>
          </a:p>
        </p:txBody>
      </p:sp>
    </p:spTree>
    <p:extLst>
      <p:ext uri="{BB962C8B-B14F-4D97-AF65-F5344CB8AC3E}">
        <p14:creationId xmlns:p14="http://schemas.microsoft.com/office/powerpoint/2010/main" val="427587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248" y="290286"/>
            <a:ext cx="4800600" cy="798285"/>
          </a:xfrm>
        </p:spPr>
        <p:txBody>
          <a:bodyPr/>
          <a:lstStyle/>
          <a:p>
            <a:r>
              <a:rPr lang="en-US" dirty="0"/>
              <a:t>Industrial design</a:t>
            </a:r>
          </a:p>
        </p:txBody>
      </p:sp>
      <p:pic>
        <p:nvPicPr>
          <p:cNvPr id="6" name="Picture Placeholder 5">
            <a:extLst>
              <a:ext uri="{FF2B5EF4-FFF2-40B4-BE49-F238E27FC236}">
                <a16:creationId xmlns:a16="http://schemas.microsoft.com/office/drawing/2014/main" id="{64E79CDB-95C5-B847-A1D4-D2FAF312C435}"/>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5968" b="-5968"/>
          <a:stretch/>
        </p:blipFill>
        <p:spPr>
          <a:xfrm>
            <a:off x="0" y="1089025"/>
            <a:ext cx="6096000" cy="4811713"/>
          </a:xfrm>
          <a:prstGeom prst="rect">
            <a:avLst/>
          </a:prstGeom>
          <a:ln>
            <a:noFill/>
          </a:ln>
          <a:effectLst>
            <a:softEdge rad="112500"/>
          </a:effectLst>
        </p:spPr>
      </p:pic>
      <p:sp>
        <p:nvSpPr>
          <p:cNvPr id="4" name="Text Placeholder 3"/>
          <p:cNvSpPr>
            <a:spLocks noGrp="1"/>
          </p:cNvSpPr>
          <p:nvPr>
            <p:ph type="body" sz="half" idx="2"/>
          </p:nvPr>
        </p:nvSpPr>
        <p:spPr>
          <a:xfrm>
            <a:off x="6556248" y="1400628"/>
            <a:ext cx="4799140" cy="5457372"/>
          </a:xfrm>
        </p:spPr>
        <p:txBody>
          <a:bodyPr>
            <a:normAutofit/>
          </a:bodyPr>
          <a:lstStyle/>
          <a:p>
            <a:pPr marL="457200" indent="-457200">
              <a:buFont typeface="+mj-lt"/>
              <a:buAutoNum type="arabicPeriod"/>
            </a:pPr>
            <a:r>
              <a:rPr lang="en-US" sz="1600" dirty="0"/>
              <a:t>Main Button</a:t>
            </a:r>
          </a:p>
          <a:p>
            <a:pPr marL="914400" lvl="1" indent="-457200">
              <a:lnSpc>
                <a:spcPct val="110000"/>
              </a:lnSpc>
              <a:spcBef>
                <a:spcPts val="0"/>
              </a:spcBef>
              <a:buFont typeface="+mj-lt"/>
              <a:buAutoNum type="arabicPeriod"/>
            </a:pPr>
            <a:r>
              <a:rPr lang="en-US" dirty="0"/>
              <a:t>About the size of a quarter coin</a:t>
            </a:r>
          </a:p>
          <a:p>
            <a:pPr marL="914400" lvl="1" indent="-457200">
              <a:lnSpc>
                <a:spcPct val="110000"/>
              </a:lnSpc>
              <a:spcBef>
                <a:spcPts val="0"/>
              </a:spcBef>
              <a:buFont typeface="+mj-lt"/>
              <a:buAutoNum type="arabicPeriod"/>
            </a:pPr>
            <a:r>
              <a:rPr lang="en-US" dirty="0"/>
              <a:t>Recessed to prevent accidental interaction</a:t>
            </a:r>
          </a:p>
          <a:p>
            <a:pPr marL="914400" lvl="1" indent="-457200">
              <a:lnSpc>
                <a:spcPct val="110000"/>
              </a:lnSpc>
              <a:spcBef>
                <a:spcPts val="0"/>
              </a:spcBef>
              <a:buFont typeface="+mj-lt"/>
              <a:buAutoNum type="arabicPeriod"/>
            </a:pPr>
            <a:r>
              <a:rPr lang="en-US" dirty="0"/>
              <a:t>Translucent white polycarbonate</a:t>
            </a:r>
          </a:p>
          <a:p>
            <a:pPr marL="914400" lvl="1" indent="-457200">
              <a:lnSpc>
                <a:spcPct val="110000"/>
              </a:lnSpc>
              <a:spcBef>
                <a:spcPts val="0"/>
              </a:spcBef>
              <a:buFont typeface="+mj-lt"/>
              <a:buAutoNum type="arabicPeriod"/>
            </a:pPr>
            <a:r>
              <a:rPr lang="en-US" dirty="0"/>
              <a:t>Ultra bright LED mounted underneath engages once the emergency beacon is activated</a:t>
            </a:r>
          </a:p>
          <a:p>
            <a:pPr marL="457200" indent="-457200">
              <a:buFont typeface="+mj-lt"/>
              <a:buAutoNum type="arabicPeriod"/>
            </a:pPr>
            <a:r>
              <a:rPr lang="en-US" sz="1600" dirty="0"/>
              <a:t>Large Matte Surface</a:t>
            </a:r>
          </a:p>
          <a:p>
            <a:pPr marL="914400" lvl="1" indent="-457200">
              <a:spcBef>
                <a:spcPts val="0"/>
              </a:spcBef>
              <a:buFont typeface="+mj-lt"/>
              <a:buAutoNum type="arabicPeriod"/>
            </a:pPr>
            <a:r>
              <a:rPr lang="en-US" dirty="0"/>
              <a:t>For end user labeling of unit via marker or sticker</a:t>
            </a:r>
          </a:p>
          <a:p>
            <a:pPr marL="457200" indent="-457200">
              <a:buFont typeface="+mj-lt"/>
              <a:buAutoNum type="arabicPeriod"/>
            </a:pPr>
            <a:r>
              <a:rPr lang="en-US" sz="1600" dirty="0"/>
              <a:t>Mini Piezoelectric Siren</a:t>
            </a:r>
          </a:p>
          <a:p>
            <a:pPr marL="914400" lvl="1" indent="-457200">
              <a:spcBef>
                <a:spcPts val="0"/>
              </a:spcBef>
              <a:buFont typeface="+mj-lt"/>
              <a:buAutoNum type="arabicPeriod"/>
            </a:pPr>
            <a:r>
              <a:rPr lang="en-US" dirty="0"/>
              <a:t>Engages once the emergency beacon is activated</a:t>
            </a:r>
          </a:p>
          <a:p>
            <a:pPr marL="457200" indent="-457200">
              <a:buFont typeface="+mj-lt"/>
              <a:buAutoNum type="arabicPeriod"/>
            </a:pPr>
            <a:r>
              <a:rPr lang="en-US" sz="1600" dirty="0"/>
              <a:t>Magnetic Safe Connector</a:t>
            </a:r>
          </a:p>
          <a:p>
            <a:pPr marL="914400" lvl="1" indent="-457200">
              <a:spcBef>
                <a:spcPts val="0"/>
              </a:spcBef>
              <a:buFont typeface="+mj-lt"/>
              <a:buAutoNum type="arabicPeriod"/>
            </a:pPr>
            <a:r>
              <a:rPr lang="en-US" dirty="0"/>
              <a:t>Accepts connector from either a compatible earpiece/mic or a compatible earlobe sensor</a:t>
            </a:r>
          </a:p>
          <a:p>
            <a:pPr marL="914400" lvl="1" indent="-457200">
              <a:spcBef>
                <a:spcPts val="0"/>
              </a:spcBef>
              <a:buFont typeface="+mj-lt"/>
              <a:buAutoNum type="arabicPeriod"/>
            </a:pPr>
            <a:r>
              <a:rPr lang="en-US" dirty="0"/>
              <a:t>Magnet feature allows the connection to be broken without damage to the device, accessories, or user (similar to Apple </a:t>
            </a:r>
            <a:r>
              <a:rPr lang="en-US" dirty="0" err="1"/>
              <a:t>MagSafe</a:t>
            </a:r>
            <a:r>
              <a:rPr lang="en-US" dirty="0"/>
              <a:t>)</a:t>
            </a:r>
          </a:p>
          <a:p>
            <a:pPr marL="457200" indent="-457200">
              <a:buFont typeface="+mj-lt"/>
              <a:buAutoNum type="arabicPeriod"/>
            </a:pPr>
            <a:r>
              <a:rPr lang="en-US" sz="1600" dirty="0"/>
              <a:t>Accessory Cable</a:t>
            </a:r>
          </a:p>
          <a:p>
            <a:pPr marL="914400" lvl="1" indent="-457200">
              <a:spcBef>
                <a:spcPts val="0"/>
              </a:spcBef>
              <a:buFont typeface="+mj-lt"/>
              <a:buAutoNum type="arabicPeriod"/>
            </a:pPr>
            <a:r>
              <a:rPr lang="en-US" dirty="0"/>
              <a:t>Continues on to compatible earpiece/mic or compatible earlobe sensor</a:t>
            </a:r>
          </a:p>
        </p:txBody>
      </p:sp>
      <p:sp>
        <p:nvSpPr>
          <p:cNvPr id="7" name="TextBox 6">
            <a:extLst>
              <a:ext uri="{FF2B5EF4-FFF2-40B4-BE49-F238E27FC236}">
                <a16:creationId xmlns:a16="http://schemas.microsoft.com/office/drawing/2014/main" id="{7B6B56E7-D8A3-D048-ABF0-DFEFE80005EF}"/>
              </a:ext>
            </a:extLst>
          </p:cNvPr>
          <p:cNvSpPr txBox="1"/>
          <p:nvPr/>
        </p:nvSpPr>
        <p:spPr>
          <a:xfrm>
            <a:off x="6570536" y="926945"/>
            <a:ext cx="4645834" cy="461665"/>
          </a:xfrm>
          <a:prstGeom prst="rect">
            <a:avLst/>
          </a:prstGeom>
          <a:noFill/>
        </p:spPr>
        <p:txBody>
          <a:bodyPr wrap="square" rtlCol="0">
            <a:spAutoFit/>
          </a:bodyPr>
          <a:lstStyle/>
          <a:p>
            <a:r>
              <a:rPr lang="en-US" sz="2400" dirty="0">
                <a:solidFill>
                  <a:schemeClr val="bg1"/>
                </a:solidFill>
                <a:latin typeface="+mj-lt"/>
              </a:rPr>
              <a:t>FRONT</a:t>
            </a:r>
          </a:p>
        </p:txBody>
      </p:sp>
    </p:spTree>
    <p:extLst>
      <p:ext uri="{BB962C8B-B14F-4D97-AF65-F5344CB8AC3E}">
        <p14:creationId xmlns:p14="http://schemas.microsoft.com/office/powerpoint/2010/main" val="3822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248" y="290286"/>
            <a:ext cx="4800600" cy="798285"/>
          </a:xfrm>
        </p:spPr>
        <p:txBody>
          <a:bodyPr/>
          <a:lstStyle/>
          <a:p>
            <a:r>
              <a:rPr lang="en-US" dirty="0"/>
              <a:t>Industrial design</a:t>
            </a:r>
          </a:p>
        </p:txBody>
      </p:sp>
      <p:pic>
        <p:nvPicPr>
          <p:cNvPr id="6" name="Picture Placeholder 5">
            <a:extLst>
              <a:ext uri="{FF2B5EF4-FFF2-40B4-BE49-F238E27FC236}">
                <a16:creationId xmlns:a16="http://schemas.microsoft.com/office/drawing/2014/main" id="{C7165E2F-4581-CC4F-A81A-6B356B72CC7E}"/>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734" r="-9734"/>
          <a:stretch/>
        </p:blipFill>
        <p:spPr>
          <a:xfrm>
            <a:off x="0" y="1089025"/>
            <a:ext cx="6096000" cy="4811713"/>
          </a:xfrm>
        </p:spPr>
      </p:pic>
      <p:sp>
        <p:nvSpPr>
          <p:cNvPr id="7" name="TextBox 6">
            <a:extLst>
              <a:ext uri="{FF2B5EF4-FFF2-40B4-BE49-F238E27FC236}">
                <a16:creationId xmlns:a16="http://schemas.microsoft.com/office/drawing/2014/main" id="{7B6B56E7-D8A3-D048-ABF0-DFEFE80005EF}"/>
              </a:ext>
            </a:extLst>
          </p:cNvPr>
          <p:cNvSpPr txBox="1"/>
          <p:nvPr/>
        </p:nvSpPr>
        <p:spPr>
          <a:xfrm>
            <a:off x="6570536" y="926945"/>
            <a:ext cx="4645834" cy="461665"/>
          </a:xfrm>
          <a:prstGeom prst="rect">
            <a:avLst/>
          </a:prstGeom>
          <a:noFill/>
        </p:spPr>
        <p:txBody>
          <a:bodyPr wrap="square" rtlCol="0">
            <a:spAutoFit/>
          </a:bodyPr>
          <a:lstStyle/>
          <a:p>
            <a:r>
              <a:rPr lang="en-US" sz="2400" dirty="0">
                <a:solidFill>
                  <a:schemeClr val="bg1"/>
                </a:solidFill>
                <a:latin typeface="+mj-lt"/>
              </a:rPr>
              <a:t>SIDES</a:t>
            </a:r>
          </a:p>
        </p:txBody>
      </p:sp>
      <p:sp>
        <p:nvSpPr>
          <p:cNvPr id="8" name="Text Placeholder 3">
            <a:extLst>
              <a:ext uri="{FF2B5EF4-FFF2-40B4-BE49-F238E27FC236}">
                <a16:creationId xmlns:a16="http://schemas.microsoft.com/office/drawing/2014/main" id="{F124BB03-019F-0B44-8C6D-1C4748C19157}"/>
              </a:ext>
            </a:extLst>
          </p:cNvPr>
          <p:cNvSpPr txBox="1">
            <a:spLocks/>
          </p:cNvSpPr>
          <p:nvPr/>
        </p:nvSpPr>
        <p:spPr>
          <a:xfrm>
            <a:off x="6556248" y="1400628"/>
            <a:ext cx="4799140" cy="54573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9pPr>
          </a:lstStyle>
          <a:p>
            <a:pPr marL="457200" indent="-457200">
              <a:buFont typeface="+mj-lt"/>
              <a:buAutoNum type="arabicPeriod"/>
            </a:pPr>
            <a:r>
              <a:rPr lang="en-US" sz="1600" dirty="0"/>
              <a:t>Power Button</a:t>
            </a:r>
          </a:p>
          <a:p>
            <a:pPr marL="914400" lvl="1" indent="-457200">
              <a:lnSpc>
                <a:spcPct val="110000"/>
              </a:lnSpc>
              <a:spcBef>
                <a:spcPts val="0"/>
              </a:spcBef>
              <a:buFont typeface="+mj-lt"/>
              <a:buAutoNum type="arabicPeriod"/>
            </a:pPr>
            <a:r>
              <a:rPr lang="en-US" dirty="0"/>
              <a:t>Recessed to prevent accidental interaction</a:t>
            </a:r>
          </a:p>
          <a:p>
            <a:pPr marL="914400" lvl="1" indent="-457200">
              <a:lnSpc>
                <a:spcPct val="110000"/>
              </a:lnSpc>
              <a:spcBef>
                <a:spcPts val="0"/>
              </a:spcBef>
              <a:buFont typeface="+mj-lt"/>
              <a:buAutoNum type="arabicPeriod"/>
            </a:pPr>
            <a:r>
              <a:rPr lang="en-US" dirty="0"/>
              <a:t>One press powers on device</a:t>
            </a:r>
          </a:p>
          <a:p>
            <a:pPr marL="914400" lvl="1" indent="-457200">
              <a:lnSpc>
                <a:spcPct val="110000"/>
              </a:lnSpc>
              <a:spcBef>
                <a:spcPts val="0"/>
              </a:spcBef>
              <a:buFont typeface="+mj-lt"/>
              <a:buAutoNum type="arabicPeriod"/>
            </a:pPr>
            <a:r>
              <a:rPr lang="en-US" dirty="0"/>
              <a:t>Press and hold for 5 seconds to power off device</a:t>
            </a:r>
          </a:p>
          <a:p>
            <a:pPr marL="457200" indent="-457200">
              <a:buFont typeface="+mj-lt"/>
              <a:buAutoNum type="arabicPeriod"/>
            </a:pPr>
            <a:r>
              <a:rPr lang="en-US" sz="1600" dirty="0"/>
              <a:t>Magnetic Safe Connector</a:t>
            </a:r>
          </a:p>
          <a:p>
            <a:pPr marL="457200" indent="-457200">
              <a:buFont typeface="+mj-lt"/>
              <a:buAutoNum type="arabicPeriod"/>
            </a:pPr>
            <a:r>
              <a:rPr lang="en-US" sz="1600" dirty="0"/>
              <a:t>Earpiece Volume Up Button</a:t>
            </a:r>
          </a:p>
          <a:p>
            <a:pPr marL="914400" lvl="1" indent="-457200">
              <a:buFont typeface="+mj-lt"/>
              <a:buAutoNum type="arabicPeriod"/>
            </a:pPr>
            <a:r>
              <a:rPr lang="en-US" dirty="0"/>
              <a:t>Recessed to prevent accidental interaction</a:t>
            </a:r>
            <a:endParaRPr lang="en-US" sz="1000" dirty="0"/>
          </a:p>
          <a:p>
            <a:pPr marL="457200" indent="-457200">
              <a:buFont typeface="+mj-lt"/>
              <a:buAutoNum type="arabicPeriod"/>
            </a:pPr>
            <a:r>
              <a:rPr lang="en-US" sz="1600" dirty="0"/>
              <a:t>Earpiece Volume Down Button</a:t>
            </a:r>
          </a:p>
          <a:p>
            <a:pPr marL="914400" lvl="1" indent="-457200">
              <a:buFont typeface="+mj-lt"/>
              <a:buAutoNum type="arabicPeriod"/>
            </a:pPr>
            <a:r>
              <a:rPr lang="en-US" dirty="0"/>
              <a:t>Recessed to prevent accidental interaction</a:t>
            </a:r>
            <a:endParaRPr lang="en-US" sz="1600" dirty="0"/>
          </a:p>
          <a:p>
            <a:pPr marL="457200" indent="-457200">
              <a:buFont typeface="+mj-lt"/>
              <a:buAutoNum type="arabicPeriod"/>
            </a:pPr>
            <a:r>
              <a:rPr lang="en-US" sz="1600" dirty="0"/>
              <a:t>Spring Powered Clip</a:t>
            </a:r>
          </a:p>
          <a:p>
            <a:pPr marL="914400" lvl="1" indent="-457200">
              <a:buFont typeface="+mj-lt"/>
              <a:buAutoNum type="arabicPeriod"/>
            </a:pPr>
            <a:r>
              <a:rPr lang="en-US" dirty="0"/>
              <a:t>Replaceable and reconfigurable clip allows for attachment to the back collar of a workers uniform or any other part of clothing</a:t>
            </a:r>
          </a:p>
        </p:txBody>
      </p:sp>
    </p:spTree>
    <p:extLst>
      <p:ext uri="{BB962C8B-B14F-4D97-AF65-F5344CB8AC3E}">
        <p14:creationId xmlns:p14="http://schemas.microsoft.com/office/powerpoint/2010/main" val="193294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248" y="290286"/>
            <a:ext cx="4800600" cy="798285"/>
          </a:xfrm>
        </p:spPr>
        <p:txBody>
          <a:bodyPr/>
          <a:lstStyle/>
          <a:p>
            <a:r>
              <a:rPr lang="en-US" dirty="0"/>
              <a:t>Industrial design</a:t>
            </a:r>
          </a:p>
        </p:txBody>
      </p:sp>
      <p:pic>
        <p:nvPicPr>
          <p:cNvPr id="6" name="Picture Placeholder 5">
            <a:extLst>
              <a:ext uri="{FF2B5EF4-FFF2-40B4-BE49-F238E27FC236}">
                <a16:creationId xmlns:a16="http://schemas.microsoft.com/office/drawing/2014/main" id="{38D5C312-424F-4449-8162-4E80D9B1C8D1}"/>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54199" r="-54199"/>
          <a:stretch/>
        </p:blipFill>
        <p:spPr>
          <a:xfrm>
            <a:off x="0" y="1089025"/>
            <a:ext cx="6096000" cy="4811713"/>
          </a:xfrm>
        </p:spPr>
      </p:pic>
      <p:sp>
        <p:nvSpPr>
          <p:cNvPr id="7" name="TextBox 6">
            <a:extLst>
              <a:ext uri="{FF2B5EF4-FFF2-40B4-BE49-F238E27FC236}">
                <a16:creationId xmlns:a16="http://schemas.microsoft.com/office/drawing/2014/main" id="{7B6B56E7-D8A3-D048-ABF0-DFEFE80005EF}"/>
              </a:ext>
            </a:extLst>
          </p:cNvPr>
          <p:cNvSpPr txBox="1"/>
          <p:nvPr/>
        </p:nvSpPr>
        <p:spPr>
          <a:xfrm>
            <a:off x="6570536" y="926945"/>
            <a:ext cx="4645834" cy="461665"/>
          </a:xfrm>
          <a:prstGeom prst="rect">
            <a:avLst/>
          </a:prstGeom>
          <a:noFill/>
        </p:spPr>
        <p:txBody>
          <a:bodyPr wrap="square" rtlCol="0">
            <a:spAutoFit/>
          </a:bodyPr>
          <a:lstStyle/>
          <a:p>
            <a:r>
              <a:rPr lang="en-US" sz="2400" dirty="0">
                <a:solidFill>
                  <a:schemeClr val="bg1"/>
                </a:solidFill>
                <a:latin typeface="+mj-lt"/>
              </a:rPr>
              <a:t>BACK &amp; TOP</a:t>
            </a:r>
          </a:p>
        </p:txBody>
      </p:sp>
      <p:sp>
        <p:nvSpPr>
          <p:cNvPr id="8" name="Text Placeholder 3">
            <a:extLst>
              <a:ext uri="{FF2B5EF4-FFF2-40B4-BE49-F238E27FC236}">
                <a16:creationId xmlns:a16="http://schemas.microsoft.com/office/drawing/2014/main" id="{B3986F60-78C9-2642-AF06-3DD8F375A8AD}"/>
              </a:ext>
            </a:extLst>
          </p:cNvPr>
          <p:cNvSpPr txBox="1">
            <a:spLocks/>
          </p:cNvSpPr>
          <p:nvPr/>
        </p:nvSpPr>
        <p:spPr>
          <a:xfrm>
            <a:off x="6556248" y="1400628"/>
            <a:ext cx="4799140" cy="54573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000" kern="1200">
                <a:solidFill>
                  <a:schemeClr val="tx1"/>
                </a:solidFill>
                <a:latin typeface="+mn-lt"/>
                <a:ea typeface="+mn-ea"/>
                <a:cs typeface="+mn-cs"/>
              </a:defRPr>
            </a:lvl9pPr>
          </a:lstStyle>
          <a:p>
            <a:pPr marL="457200" indent="-457200">
              <a:buFont typeface="+mj-lt"/>
              <a:buAutoNum type="arabicPeriod"/>
            </a:pPr>
            <a:r>
              <a:rPr lang="en-US" sz="1600" dirty="0"/>
              <a:t>Spring Loaded Clip</a:t>
            </a:r>
          </a:p>
          <a:p>
            <a:pPr marL="457200" indent="-457200">
              <a:buFont typeface="+mj-lt"/>
              <a:buAutoNum type="arabicPeriod"/>
            </a:pPr>
            <a:r>
              <a:rPr lang="en-US" sz="1600" dirty="0"/>
              <a:t>Backplate</a:t>
            </a:r>
          </a:p>
          <a:p>
            <a:pPr marL="914400" lvl="1" indent="-457200">
              <a:buFont typeface="+mj-lt"/>
              <a:buAutoNum type="arabicPeriod"/>
            </a:pPr>
            <a:r>
              <a:rPr lang="en-US" dirty="0"/>
              <a:t>ABS plastic backplate covers the back of the chassis and includes the mounting option (default of which is a clothing clip)</a:t>
            </a:r>
          </a:p>
          <a:p>
            <a:pPr marL="457200" indent="-457200">
              <a:buFont typeface="+mj-lt"/>
              <a:buAutoNum type="arabicPeriod"/>
            </a:pPr>
            <a:r>
              <a:rPr lang="en-US" sz="1600" dirty="0"/>
              <a:t>Miniature Philips Screws</a:t>
            </a:r>
          </a:p>
          <a:p>
            <a:pPr marL="914400" lvl="1" indent="-457200">
              <a:buFont typeface="+mj-lt"/>
              <a:buAutoNum type="arabicPeriod"/>
            </a:pPr>
            <a:r>
              <a:rPr lang="en-US" dirty="0"/>
              <a:t>Method of removing the backplate to change backplate and mounting option</a:t>
            </a:r>
          </a:p>
          <a:p>
            <a:pPr marL="457200" indent="-457200">
              <a:buFont typeface="+mj-lt"/>
              <a:buAutoNum type="arabicPeriod"/>
            </a:pPr>
            <a:r>
              <a:rPr lang="en-US" sz="1600" dirty="0"/>
              <a:t>SIM Card Slot</a:t>
            </a:r>
          </a:p>
          <a:p>
            <a:pPr marL="457200" indent="-457200">
              <a:buFont typeface="+mj-lt"/>
              <a:buAutoNum type="arabicPeriod"/>
            </a:pPr>
            <a:r>
              <a:rPr lang="en-US" sz="1600" dirty="0"/>
              <a:t>SIM Card Ejection Port</a:t>
            </a:r>
          </a:p>
          <a:p>
            <a:pPr marL="914400" lvl="1" indent="-457200">
              <a:buFont typeface="+mj-lt"/>
              <a:buAutoNum type="arabicPeriod"/>
            </a:pPr>
            <a:r>
              <a:rPr lang="en-US" dirty="0"/>
              <a:t>Paper clip or needle is required to eject SIM card</a:t>
            </a:r>
            <a:endParaRPr lang="en-US" sz="1600" dirty="0"/>
          </a:p>
          <a:p>
            <a:pPr marL="457200" indent="-457200">
              <a:buFont typeface="+mj-lt"/>
              <a:buAutoNum type="arabicPeriod"/>
            </a:pPr>
            <a:r>
              <a:rPr lang="en-US" sz="1600" dirty="0"/>
              <a:t>USB-C charging port</a:t>
            </a:r>
          </a:p>
        </p:txBody>
      </p:sp>
    </p:spTree>
    <p:extLst>
      <p:ext uri="{BB962C8B-B14F-4D97-AF65-F5344CB8AC3E}">
        <p14:creationId xmlns:p14="http://schemas.microsoft.com/office/powerpoint/2010/main" val="394677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248" y="290286"/>
            <a:ext cx="4800600" cy="798285"/>
          </a:xfrm>
        </p:spPr>
        <p:txBody>
          <a:bodyPr/>
          <a:lstStyle/>
          <a:p>
            <a:r>
              <a:rPr lang="en-US" dirty="0"/>
              <a:t>Industrial design</a:t>
            </a:r>
          </a:p>
        </p:txBody>
      </p:sp>
      <p:sp>
        <p:nvSpPr>
          <p:cNvPr id="4" name="Text Placeholder 3"/>
          <p:cNvSpPr>
            <a:spLocks noGrp="1"/>
          </p:cNvSpPr>
          <p:nvPr>
            <p:ph type="body" sz="half" idx="2"/>
          </p:nvPr>
        </p:nvSpPr>
        <p:spPr>
          <a:xfrm>
            <a:off x="6556248" y="1725230"/>
            <a:ext cx="4799140" cy="5457372"/>
          </a:xfrm>
        </p:spPr>
        <p:txBody>
          <a:bodyPr/>
          <a:lstStyle/>
          <a:p>
            <a:pPr marL="342900" indent="-342900">
              <a:buFont typeface="Arial" panose="020B0604020202020204" pitchFamily="34" charset="0"/>
              <a:buChar char="•"/>
            </a:pPr>
            <a:r>
              <a:rPr lang="en-US" dirty="0"/>
              <a:t>Earpiece microphone combo</a:t>
            </a:r>
          </a:p>
          <a:p>
            <a:pPr marL="800100" lvl="1" indent="-342900">
              <a:buFont typeface="Arial" panose="020B0604020202020204" pitchFamily="34" charset="0"/>
              <a:buChar char="•"/>
            </a:pPr>
            <a:r>
              <a:rPr lang="en-US" dirty="0"/>
              <a:t>DSP is used to control the volume and clarity of the microphone in respect to environmental noise on the jobsite</a:t>
            </a:r>
          </a:p>
          <a:p>
            <a:pPr marL="342900" indent="-342900">
              <a:buFont typeface="Arial" panose="020B0604020202020204" pitchFamily="34" charset="0"/>
              <a:buChar char="•"/>
            </a:pPr>
            <a:r>
              <a:rPr lang="en-US" dirty="0"/>
              <a:t>Earlobe sensor for PPG readings</a:t>
            </a:r>
          </a:p>
          <a:p>
            <a:pPr marL="800100" lvl="1" indent="-342900">
              <a:buFont typeface="Arial" panose="020B0604020202020204" pitchFamily="34" charset="0"/>
              <a:buChar char="•"/>
            </a:pPr>
            <a:r>
              <a:rPr lang="en-US" dirty="0"/>
              <a:t>Pulse oximetry</a:t>
            </a:r>
          </a:p>
          <a:p>
            <a:pPr marL="800100" lvl="1" indent="-342900">
              <a:buFont typeface="Arial" panose="020B0604020202020204" pitchFamily="34" charset="0"/>
              <a:buChar char="•"/>
            </a:pPr>
            <a:r>
              <a:rPr lang="en-US" dirty="0"/>
              <a:t>Earlobe location is preferred for active environments</a:t>
            </a:r>
          </a:p>
        </p:txBody>
      </p:sp>
      <p:sp>
        <p:nvSpPr>
          <p:cNvPr id="7" name="TextBox 6">
            <a:extLst>
              <a:ext uri="{FF2B5EF4-FFF2-40B4-BE49-F238E27FC236}">
                <a16:creationId xmlns:a16="http://schemas.microsoft.com/office/drawing/2014/main" id="{7B6B56E7-D8A3-D048-ABF0-DFEFE80005EF}"/>
              </a:ext>
            </a:extLst>
          </p:cNvPr>
          <p:cNvSpPr txBox="1"/>
          <p:nvPr/>
        </p:nvSpPr>
        <p:spPr>
          <a:xfrm>
            <a:off x="6570536" y="926945"/>
            <a:ext cx="4645834" cy="461665"/>
          </a:xfrm>
          <a:prstGeom prst="rect">
            <a:avLst/>
          </a:prstGeom>
          <a:noFill/>
        </p:spPr>
        <p:txBody>
          <a:bodyPr wrap="square" rtlCol="0">
            <a:spAutoFit/>
          </a:bodyPr>
          <a:lstStyle/>
          <a:p>
            <a:r>
              <a:rPr lang="en-US" sz="2400" dirty="0">
                <a:solidFill>
                  <a:schemeClr val="bg1"/>
                </a:solidFill>
                <a:latin typeface="+mj-lt"/>
              </a:rPr>
              <a:t>ACCESSORIES</a:t>
            </a:r>
          </a:p>
        </p:txBody>
      </p:sp>
      <p:pic>
        <p:nvPicPr>
          <p:cNvPr id="6" name="Picture 5">
            <a:extLst>
              <a:ext uri="{FF2B5EF4-FFF2-40B4-BE49-F238E27FC236}">
                <a16:creationId xmlns:a16="http://schemas.microsoft.com/office/drawing/2014/main" id="{7B616942-EAF1-874C-BEDB-0C9462794D3F}"/>
              </a:ext>
            </a:extLst>
          </p:cNvPr>
          <p:cNvPicPr>
            <a:picLocks noChangeAspect="1"/>
          </p:cNvPicPr>
          <p:nvPr/>
        </p:nvPicPr>
        <p:blipFill>
          <a:blip r:embed="rId3"/>
          <a:stretch>
            <a:fillRect/>
          </a:stretch>
        </p:blipFill>
        <p:spPr>
          <a:xfrm>
            <a:off x="2248667" y="4201640"/>
            <a:ext cx="1612900" cy="1549400"/>
          </a:xfrm>
          <a:prstGeom prst="rect">
            <a:avLst/>
          </a:prstGeom>
        </p:spPr>
      </p:pic>
      <p:pic>
        <p:nvPicPr>
          <p:cNvPr id="9" name="Picture 8">
            <a:extLst>
              <a:ext uri="{FF2B5EF4-FFF2-40B4-BE49-F238E27FC236}">
                <a16:creationId xmlns:a16="http://schemas.microsoft.com/office/drawing/2014/main" id="{19BB5076-3351-F44A-9B23-0DB166E72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360" y="689428"/>
            <a:ext cx="4209514" cy="2743200"/>
          </a:xfrm>
          <a:prstGeom prst="rect">
            <a:avLst/>
          </a:prstGeom>
        </p:spPr>
      </p:pic>
    </p:spTree>
    <p:extLst>
      <p:ext uri="{BB962C8B-B14F-4D97-AF65-F5344CB8AC3E}">
        <p14:creationId xmlns:p14="http://schemas.microsoft.com/office/powerpoint/2010/main" val="283431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Foreman Mobile application</a:t>
            </a:r>
          </a:p>
        </p:txBody>
      </p:sp>
      <p:sp>
        <p:nvSpPr>
          <p:cNvPr id="3" name="Content Placeholder 2"/>
          <p:cNvSpPr>
            <a:spLocks noGrp="1"/>
          </p:cNvSpPr>
          <p:nvPr>
            <p:ph idx="1"/>
          </p:nvPr>
        </p:nvSpPr>
        <p:spPr>
          <a:xfrm>
            <a:off x="1732026" y="2018241"/>
            <a:ext cx="7892265" cy="4483101"/>
          </a:xfrm>
        </p:spPr>
        <p:txBody>
          <a:bodyPr/>
          <a:lstStyle/>
          <a:p>
            <a:r>
              <a:rPr lang="en-US" dirty="0"/>
              <a:t>The Forman mobile app allows onsite management to interact with Back Button cloud services beyond the limitations of the Back Button edge devices</a:t>
            </a:r>
          </a:p>
          <a:p>
            <a:pPr lvl="1"/>
            <a:r>
              <a:rPr lang="en-US" sz="1800" dirty="0"/>
              <a:t>Notifications processed to text to speech on Back Button devices</a:t>
            </a:r>
          </a:p>
          <a:p>
            <a:pPr lvl="1"/>
            <a:r>
              <a:rPr lang="en-US" sz="1800" dirty="0"/>
              <a:t>Voice communication with any Back Button in the system via app GUI</a:t>
            </a:r>
          </a:p>
          <a:p>
            <a:pPr lvl="1"/>
            <a:r>
              <a:rPr lang="en-US" sz="1800" dirty="0"/>
              <a:t>Real time readings of battery and connection status’ of Back Button devices in the system</a:t>
            </a:r>
          </a:p>
          <a:p>
            <a:pPr lvl="1"/>
            <a:r>
              <a:rPr lang="en-US" sz="1800" dirty="0"/>
              <a:t>Real time notification and location data regarding emergency beacons</a:t>
            </a:r>
          </a:p>
          <a:p>
            <a:pPr lvl="1"/>
            <a:r>
              <a:rPr lang="en-US" sz="1800" dirty="0"/>
              <a:t>Real time physiological notifications regarding Back Button users/workers</a:t>
            </a:r>
          </a:p>
        </p:txBody>
      </p:sp>
      <p:pic>
        <p:nvPicPr>
          <p:cNvPr id="5" name="Picture 4">
            <a:extLst>
              <a:ext uri="{FF2B5EF4-FFF2-40B4-BE49-F238E27FC236}">
                <a16:creationId xmlns:a16="http://schemas.microsoft.com/office/drawing/2014/main" id="{E790BFF3-1D2B-6446-9D24-EF3327AA5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24291" y="3013106"/>
            <a:ext cx="2567709" cy="3851563"/>
          </a:xfrm>
          <a:prstGeom prst="rect">
            <a:avLst/>
          </a:prstGeom>
        </p:spPr>
      </p:pic>
    </p:spTree>
    <p:extLst>
      <p:ext uri="{BB962C8B-B14F-4D97-AF65-F5344CB8AC3E}">
        <p14:creationId xmlns:p14="http://schemas.microsoft.com/office/powerpoint/2010/main" val="54710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and opportunity</a:t>
            </a:r>
            <a:endParaRPr lang="en-US" dirty="0">
              <a:solidFill>
                <a:schemeClr val="accent1">
                  <a:lumMod val="20000"/>
                  <a:lumOff val="80000"/>
                </a:schemeClr>
              </a:solidFill>
            </a:endParaRPr>
          </a:p>
        </p:txBody>
      </p:sp>
      <p:sp>
        <p:nvSpPr>
          <p:cNvPr id="3" name="Content Placeholder 2"/>
          <p:cNvSpPr>
            <a:spLocks noGrp="1"/>
          </p:cNvSpPr>
          <p:nvPr>
            <p:ph idx="1"/>
          </p:nvPr>
        </p:nvSpPr>
        <p:spPr/>
        <p:txBody>
          <a:bodyPr>
            <a:normAutofit fontScale="85000" lnSpcReduction="20000"/>
          </a:bodyPr>
          <a:lstStyle/>
          <a:p>
            <a:r>
              <a:rPr lang="en-US" dirty="0"/>
              <a:t>Poor communication leads to dysfunctional jobsites</a:t>
            </a:r>
          </a:p>
          <a:p>
            <a:pPr lvl="1"/>
            <a:r>
              <a:rPr lang="en-US" dirty="0"/>
              <a:t>Jobsite accidents</a:t>
            </a:r>
          </a:p>
          <a:p>
            <a:pPr lvl="2"/>
            <a:r>
              <a:rPr lang="en-US" dirty="0"/>
              <a:t>71,730 Construction injuries were reported in 2017 alone</a:t>
            </a:r>
          </a:p>
          <a:p>
            <a:pPr lvl="2"/>
            <a:r>
              <a:rPr lang="en-US" dirty="0"/>
              <a:t>Construction accounts for 21% of work related deaths</a:t>
            </a:r>
          </a:p>
          <a:p>
            <a:pPr lvl="1"/>
            <a:r>
              <a:rPr lang="en-US" dirty="0"/>
              <a:t>Project rework</a:t>
            </a:r>
          </a:p>
          <a:p>
            <a:pPr lvl="2"/>
            <a:r>
              <a:rPr lang="en-US" dirty="0"/>
              <a:t>On average, rework accounts for 9% of total project cost</a:t>
            </a:r>
          </a:p>
          <a:p>
            <a:pPr lvl="1"/>
            <a:r>
              <a:rPr lang="en-US" dirty="0"/>
              <a:t>Employee dissatisfaction</a:t>
            </a:r>
          </a:p>
          <a:p>
            <a:pPr lvl="2"/>
            <a:r>
              <a:rPr lang="en-US" dirty="0"/>
              <a:t>Construction firms see a 25% employee turnover rate on average</a:t>
            </a:r>
          </a:p>
          <a:p>
            <a:pPr lvl="2"/>
            <a:r>
              <a:rPr lang="en-US" dirty="0"/>
              <a:t>It costs at least $3,200 to find and replace a low hourly wage employee</a:t>
            </a:r>
          </a:p>
          <a:p>
            <a:r>
              <a:rPr lang="en-US" dirty="0"/>
              <a:t>High levels of communication will enable jobsite management to…</a:t>
            </a:r>
          </a:p>
          <a:p>
            <a:pPr lvl="1"/>
            <a:r>
              <a:rPr lang="en-US" sz="1900" dirty="0"/>
              <a:t>Achieve coordinated results</a:t>
            </a:r>
          </a:p>
          <a:p>
            <a:pPr lvl="1"/>
            <a:r>
              <a:rPr lang="en-US" sz="1900" dirty="0"/>
              <a:t>Manage activity</a:t>
            </a:r>
          </a:p>
          <a:p>
            <a:pPr lvl="1"/>
            <a:r>
              <a:rPr lang="en-US" sz="1900" dirty="0"/>
              <a:t>Understand the needs of the workplace</a:t>
            </a:r>
          </a:p>
          <a:p>
            <a:pPr lvl="1"/>
            <a:r>
              <a:rPr lang="en-US" sz="1900" dirty="0"/>
              <a:t>Motivate employees</a:t>
            </a:r>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button admin web app</a:t>
            </a:r>
          </a:p>
        </p:txBody>
      </p:sp>
      <p:sp>
        <p:nvSpPr>
          <p:cNvPr id="3" name="Content Placeholder 2"/>
          <p:cNvSpPr>
            <a:spLocks noGrp="1"/>
          </p:cNvSpPr>
          <p:nvPr>
            <p:ph idx="1"/>
          </p:nvPr>
        </p:nvSpPr>
        <p:spPr>
          <a:xfrm>
            <a:off x="1732026" y="2018241"/>
            <a:ext cx="7892265" cy="4483101"/>
          </a:xfrm>
        </p:spPr>
        <p:txBody>
          <a:bodyPr>
            <a:normAutofit lnSpcReduction="10000"/>
          </a:bodyPr>
          <a:lstStyle/>
          <a:p>
            <a:r>
              <a:rPr lang="en-US" dirty="0"/>
              <a:t>Configuration and administration of a Back Button system</a:t>
            </a:r>
          </a:p>
          <a:p>
            <a:pPr lvl="1"/>
            <a:r>
              <a:rPr lang="en-US" sz="1800" dirty="0"/>
              <a:t>The Back Button system is configured and managed via web app</a:t>
            </a:r>
          </a:p>
          <a:p>
            <a:pPr lvl="1"/>
            <a:r>
              <a:rPr lang="en-US" sz="1800" dirty="0"/>
              <a:t>Initial setup of a Back Button device is simple</a:t>
            </a:r>
          </a:p>
          <a:p>
            <a:pPr lvl="2"/>
            <a:r>
              <a:rPr lang="en-US" sz="1600" dirty="0"/>
              <a:t>Insert an active SIM card and power on</a:t>
            </a:r>
          </a:p>
          <a:p>
            <a:pPr lvl="2"/>
            <a:r>
              <a:rPr lang="en-US" sz="1600" dirty="0"/>
              <a:t>Register the Back Button with the system’s account via the device serial number</a:t>
            </a:r>
          </a:p>
          <a:p>
            <a:pPr lvl="2"/>
            <a:r>
              <a:rPr lang="en-US" sz="1600" dirty="0"/>
              <a:t>Configure that specific device in the web app</a:t>
            </a:r>
          </a:p>
          <a:p>
            <a:pPr lvl="1"/>
            <a:r>
              <a:rPr lang="en-US" sz="1800" dirty="0"/>
              <a:t>In the Back Button Admin web app, management can…</a:t>
            </a:r>
          </a:p>
          <a:p>
            <a:pPr lvl="2"/>
            <a:r>
              <a:rPr lang="en-US" sz="1600" dirty="0"/>
              <a:t>Add and remove Back Buttons</a:t>
            </a:r>
          </a:p>
          <a:p>
            <a:pPr lvl="2"/>
            <a:r>
              <a:rPr lang="en-US" sz="1600" dirty="0"/>
              <a:t>Provision Foreman accounts and features for managers</a:t>
            </a:r>
          </a:p>
          <a:p>
            <a:pPr lvl="2"/>
            <a:r>
              <a:rPr lang="en-US" sz="1600" dirty="0"/>
              <a:t>Create teams of Back Buttons and team leaders</a:t>
            </a:r>
          </a:p>
          <a:p>
            <a:pPr lvl="2"/>
            <a:r>
              <a:rPr lang="en-US" sz="1600" dirty="0"/>
              <a:t>Configure thresholds for Forman mobile app physiological risk notifications</a:t>
            </a:r>
          </a:p>
          <a:p>
            <a:pPr lvl="2"/>
            <a:r>
              <a:rPr lang="en-US" sz="1600" dirty="0"/>
              <a:t>Configure custom 3 and 4 Back Button press features</a:t>
            </a:r>
          </a:p>
          <a:p>
            <a:pPr lvl="2"/>
            <a:r>
              <a:rPr lang="en-US" sz="1600" dirty="0"/>
              <a:t>Tend to billing and customer account configurations</a:t>
            </a:r>
          </a:p>
        </p:txBody>
      </p:sp>
      <p:pic>
        <p:nvPicPr>
          <p:cNvPr id="4" name="Picture 3">
            <a:extLst>
              <a:ext uri="{FF2B5EF4-FFF2-40B4-BE49-F238E27FC236}">
                <a16:creationId xmlns:a16="http://schemas.microsoft.com/office/drawing/2014/main" id="{A8524FC6-FE0E-C340-8AB9-ED6651620808}"/>
              </a:ext>
            </a:extLst>
          </p:cNvPr>
          <p:cNvPicPr>
            <a:picLocks noChangeAspect="1"/>
          </p:cNvPicPr>
          <p:nvPr/>
        </p:nvPicPr>
        <p:blipFill>
          <a:blip r:embed="rId3"/>
          <a:stretch>
            <a:fillRect/>
          </a:stretch>
        </p:blipFill>
        <p:spPr>
          <a:xfrm flipH="1">
            <a:off x="9171377" y="4582583"/>
            <a:ext cx="2794000" cy="2260600"/>
          </a:xfrm>
          <a:prstGeom prst="rect">
            <a:avLst/>
          </a:prstGeom>
        </p:spPr>
      </p:pic>
    </p:spTree>
    <p:extLst>
      <p:ext uri="{BB962C8B-B14F-4D97-AF65-F5344CB8AC3E}">
        <p14:creationId xmlns:p14="http://schemas.microsoft.com/office/powerpoint/2010/main" val="290025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ARCHITECTURE Overview</a:t>
            </a:r>
          </a:p>
        </p:txBody>
      </p:sp>
      <p:graphicFrame>
        <p:nvGraphicFramePr>
          <p:cNvPr id="9" name="Diagram 8">
            <a:extLst>
              <a:ext uri="{FF2B5EF4-FFF2-40B4-BE49-F238E27FC236}">
                <a16:creationId xmlns:a16="http://schemas.microsoft.com/office/drawing/2014/main" id="{D1C78CEC-55B9-C24E-B00C-7D0D61BC4734}"/>
              </a:ext>
            </a:extLst>
          </p:cNvPr>
          <p:cNvGraphicFramePr/>
          <p:nvPr>
            <p:extLst>
              <p:ext uri="{D42A27DB-BD31-4B8C-83A1-F6EECF244321}">
                <p14:modId xmlns:p14="http://schemas.microsoft.com/office/powerpoint/2010/main" val="220512515"/>
              </p:ext>
            </p:extLst>
          </p:nvPr>
        </p:nvGraphicFramePr>
        <p:xfrm>
          <a:off x="6150429" y="1975757"/>
          <a:ext cx="6041571" cy="3800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tent Placeholder 2">
            <a:extLst>
              <a:ext uri="{FF2B5EF4-FFF2-40B4-BE49-F238E27FC236}">
                <a16:creationId xmlns:a16="http://schemas.microsoft.com/office/drawing/2014/main" id="{5EB68533-B664-7A4A-AA28-F6A6A9F0B325}"/>
              </a:ext>
            </a:extLst>
          </p:cNvPr>
          <p:cNvSpPr>
            <a:spLocks noGrp="1"/>
          </p:cNvSpPr>
          <p:nvPr>
            <p:ph sz="half" idx="1"/>
          </p:nvPr>
        </p:nvSpPr>
        <p:spPr>
          <a:xfrm>
            <a:off x="1981200" y="1975757"/>
            <a:ext cx="4572000" cy="4480560"/>
          </a:xfrm>
        </p:spPr>
        <p:txBody>
          <a:bodyPr>
            <a:normAutofit/>
          </a:bodyPr>
          <a:lstStyle/>
          <a:p>
            <a:r>
              <a:rPr lang="en-US" sz="2000" dirty="0"/>
              <a:t>Core functionality is a product of cloud based services provided via a subscription membership</a:t>
            </a:r>
          </a:p>
          <a:p>
            <a:r>
              <a:rPr lang="en-US" sz="2000" dirty="0"/>
              <a:t>Onsite edge devices (Back Button and Foreman) work almost anywhere without the need for gateways thanks to the use of cellular communications</a:t>
            </a:r>
          </a:p>
          <a:p>
            <a:r>
              <a:rPr lang="en-US" sz="2000" dirty="0"/>
              <a:t>System configuration and setup must be done by administrators in Back Button Admin</a:t>
            </a:r>
          </a:p>
        </p:txBody>
      </p:sp>
    </p:spTree>
    <p:extLst>
      <p:ext uri="{BB962C8B-B14F-4D97-AF65-F5344CB8AC3E}">
        <p14:creationId xmlns:p14="http://schemas.microsoft.com/office/powerpoint/2010/main" val="315314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ARCHITECTURE</a:t>
            </a:r>
          </a:p>
        </p:txBody>
      </p:sp>
      <p:graphicFrame>
        <p:nvGraphicFramePr>
          <p:cNvPr id="8" name="Diagram 7">
            <a:extLst>
              <a:ext uri="{FF2B5EF4-FFF2-40B4-BE49-F238E27FC236}">
                <a16:creationId xmlns:a16="http://schemas.microsoft.com/office/drawing/2014/main" id="{0389AAB0-167E-AD4D-9A14-14D395EE69F0}"/>
              </a:ext>
            </a:extLst>
          </p:cNvPr>
          <p:cNvGraphicFramePr/>
          <p:nvPr>
            <p:extLst>
              <p:ext uri="{D42A27DB-BD31-4B8C-83A1-F6EECF244321}">
                <p14:modId xmlns:p14="http://schemas.microsoft.com/office/powerpoint/2010/main" val="2296284885"/>
              </p:ext>
            </p:extLst>
          </p:nvPr>
        </p:nvGraphicFramePr>
        <p:xfrm>
          <a:off x="4440384" y="2493819"/>
          <a:ext cx="4696689" cy="962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an 9">
            <a:extLst>
              <a:ext uri="{FF2B5EF4-FFF2-40B4-BE49-F238E27FC236}">
                <a16:creationId xmlns:a16="http://schemas.microsoft.com/office/drawing/2014/main" id="{91BBEFB1-49CE-454D-BCFC-CABD1F01A66C}"/>
              </a:ext>
            </a:extLst>
          </p:cNvPr>
          <p:cNvSpPr/>
          <p:nvPr/>
        </p:nvSpPr>
        <p:spPr>
          <a:xfrm>
            <a:off x="9590811" y="2213264"/>
            <a:ext cx="1201881" cy="89015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MongoDB Cluster</a:t>
            </a:r>
          </a:p>
        </p:txBody>
      </p:sp>
      <p:sp>
        <p:nvSpPr>
          <p:cNvPr id="14" name="Oval 13">
            <a:extLst>
              <a:ext uri="{FF2B5EF4-FFF2-40B4-BE49-F238E27FC236}">
                <a16:creationId xmlns:a16="http://schemas.microsoft.com/office/drawing/2014/main" id="{2E2E93CB-6B07-BE46-BA81-CC5FEFD1B223}"/>
              </a:ext>
            </a:extLst>
          </p:cNvPr>
          <p:cNvSpPr/>
          <p:nvPr/>
        </p:nvSpPr>
        <p:spPr>
          <a:xfrm>
            <a:off x="4241225" y="4682837"/>
            <a:ext cx="1246909"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 Button Device</a:t>
            </a:r>
          </a:p>
        </p:txBody>
      </p:sp>
      <p:sp>
        <p:nvSpPr>
          <p:cNvPr id="15" name="Oval 14">
            <a:extLst>
              <a:ext uri="{FF2B5EF4-FFF2-40B4-BE49-F238E27FC236}">
                <a16:creationId xmlns:a16="http://schemas.microsoft.com/office/drawing/2014/main" id="{28C82D29-5E66-CE49-94F8-086FA3C5B50F}"/>
              </a:ext>
            </a:extLst>
          </p:cNvPr>
          <p:cNvSpPr/>
          <p:nvPr/>
        </p:nvSpPr>
        <p:spPr>
          <a:xfrm>
            <a:off x="5683829" y="4682837"/>
            <a:ext cx="1246909"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Foreman Mobile App</a:t>
            </a:r>
          </a:p>
        </p:txBody>
      </p:sp>
      <p:sp>
        <p:nvSpPr>
          <p:cNvPr id="16" name="Oval 15">
            <a:extLst>
              <a:ext uri="{FF2B5EF4-FFF2-40B4-BE49-F238E27FC236}">
                <a16:creationId xmlns:a16="http://schemas.microsoft.com/office/drawing/2014/main" id="{6209B261-AC26-B744-B0AA-9AA874BC6D20}"/>
              </a:ext>
            </a:extLst>
          </p:cNvPr>
          <p:cNvSpPr/>
          <p:nvPr/>
        </p:nvSpPr>
        <p:spPr>
          <a:xfrm>
            <a:off x="7375814" y="4682837"/>
            <a:ext cx="1246909"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Admin Web App</a:t>
            </a:r>
          </a:p>
        </p:txBody>
      </p:sp>
      <p:sp>
        <p:nvSpPr>
          <p:cNvPr id="17" name="Cloud 16">
            <a:extLst>
              <a:ext uri="{FF2B5EF4-FFF2-40B4-BE49-F238E27FC236}">
                <a16:creationId xmlns:a16="http://schemas.microsoft.com/office/drawing/2014/main" id="{24CA2E53-D774-DB4E-BAC6-AF5E6FF4DE4B}"/>
              </a:ext>
            </a:extLst>
          </p:cNvPr>
          <p:cNvSpPr/>
          <p:nvPr/>
        </p:nvSpPr>
        <p:spPr>
          <a:xfrm>
            <a:off x="4966855" y="3713018"/>
            <a:ext cx="1212274" cy="71351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www</a:t>
            </a:r>
          </a:p>
          <a:p>
            <a:pPr algn="ctr"/>
            <a:r>
              <a:rPr lang="en-US" sz="1200" dirty="0"/>
              <a:t>4G LTE</a:t>
            </a:r>
          </a:p>
        </p:txBody>
      </p:sp>
      <p:sp>
        <p:nvSpPr>
          <p:cNvPr id="18" name="Cloud 17">
            <a:extLst>
              <a:ext uri="{FF2B5EF4-FFF2-40B4-BE49-F238E27FC236}">
                <a16:creationId xmlns:a16="http://schemas.microsoft.com/office/drawing/2014/main" id="{818B65BE-9D03-B247-8B7D-23BE926A2A4C}"/>
              </a:ext>
            </a:extLst>
          </p:cNvPr>
          <p:cNvSpPr/>
          <p:nvPr/>
        </p:nvSpPr>
        <p:spPr>
          <a:xfrm>
            <a:off x="7393131" y="3713018"/>
            <a:ext cx="1212274" cy="71351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www</a:t>
            </a:r>
          </a:p>
          <a:p>
            <a:pPr algn="ctr"/>
            <a:r>
              <a:rPr lang="en-US" sz="1200" dirty="0"/>
              <a:t>Ethernet Wi-Fi</a:t>
            </a:r>
          </a:p>
        </p:txBody>
      </p:sp>
      <p:cxnSp>
        <p:nvCxnSpPr>
          <p:cNvPr id="20" name="Straight Connector 19">
            <a:extLst>
              <a:ext uri="{FF2B5EF4-FFF2-40B4-BE49-F238E27FC236}">
                <a16:creationId xmlns:a16="http://schemas.microsoft.com/office/drawing/2014/main" id="{B44CA34C-031D-5C48-9C5D-BBD2071D3264}"/>
              </a:ext>
            </a:extLst>
          </p:cNvPr>
          <p:cNvCxnSpPr>
            <a:cxnSpLocks/>
            <a:stCxn id="15" idx="0"/>
            <a:endCxn id="17" idx="1"/>
          </p:cNvCxnSpPr>
          <p:nvPr/>
        </p:nvCxnSpPr>
        <p:spPr>
          <a:xfrm flipH="1" flipV="1">
            <a:off x="5572992" y="4425768"/>
            <a:ext cx="734292" cy="257069"/>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239C6FC-8714-3F43-B5F5-86CCC3949B16}"/>
              </a:ext>
            </a:extLst>
          </p:cNvPr>
          <p:cNvCxnSpPr>
            <a:stCxn id="17" idx="1"/>
          </p:cNvCxnSpPr>
          <p:nvPr/>
        </p:nvCxnSpPr>
        <p:spPr>
          <a:xfrm flipH="1">
            <a:off x="4864680" y="4425768"/>
            <a:ext cx="708312" cy="257069"/>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213E43C-378B-A246-ACCB-DFB35A2D36C2}"/>
              </a:ext>
            </a:extLst>
          </p:cNvPr>
          <p:cNvCxnSpPr>
            <a:stCxn id="18" idx="1"/>
          </p:cNvCxnSpPr>
          <p:nvPr/>
        </p:nvCxnSpPr>
        <p:spPr>
          <a:xfrm>
            <a:off x="7999268" y="4425768"/>
            <a:ext cx="1" cy="257069"/>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807F46-4649-1F4F-8285-828B4D02FB88}"/>
              </a:ext>
            </a:extLst>
          </p:cNvPr>
          <p:cNvCxnSpPr>
            <a:stCxn id="18" idx="3"/>
          </p:cNvCxnSpPr>
          <p:nvPr/>
        </p:nvCxnSpPr>
        <p:spPr>
          <a:xfrm flipV="1">
            <a:off x="7999268" y="3456709"/>
            <a:ext cx="0" cy="2971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BAE81CC-7695-724D-B5B2-509B71CC1AEB}"/>
              </a:ext>
            </a:extLst>
          </p:cNvPr>
          <p:cNvCxnSpPr>
            <a:cxnSpLocks/>
            <a:stCxn id="17" idx="3"/>
          </p:cNvCxnSpPr>
          <p:nvPr/>
        </p:nvCxnSpPr>
        <p:spPr>
          <a:xfrm flipV="1">
            <a:off x="5572992" y="3456709"/>
            <a:ext cx="0" cy="2971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B666930-E413-2145-8A80-5401DB4BA42E}"/>
              </a:ext>
            </a:extLst>
          </p:cNvPr>
          <p:cNvCxnSpPr>
            <a:cxnSpLocks/>
            <a:stCxn id="10" idx="2"/>
          </p:cNvCxnSpPr>
          <p:nvPr/>
        </p:nvCxnSpPr>
        <p:spPr>
          <a:xfrm flipH="1">
            <a:off x="9137073" y="2658341"/>
            <a:ext cx="45373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997C24B-E96F-FA4B-A81A-E12386604C18}"/>
              </a:ext>
            </a:extLst>
          </p:cNvPr>
          <p:cNvSpPr/>
          <p:nvPr/>
        </p:nvSpPr>
        <p:spPr>
          <a:xfrm>
            <a:off x="1991594" y="2247901"/>
            <a:ext cx="2022764" cy="96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Push messaging / RTC Notification Partner</a:t>
            </a:r>
          </a:p>
        </p:txBody>
      </p:sp>
      <p:cxnSp>
        <p:nvCxnSpPr>
          <p:cNvPr id="38" name="Straight Connector 37">
            <a:extLst>
              <a:ext uri="{FF2B5EF4-FFF2-40B4-BE49-F238E27FC236}">
                <a16:creationId xmlns:a16="http://schemas.microsoft.com/office/drawing/2014/main" id="{348CDADF-C296-7145-BBCF-98BA851C2168}"/>
              </a:ext>
            </a:extLst>
          </p:cNvPr>
          <p:cNvCxnSpPr>
            <a:cxnSpLocks/>
            <a:stCxn id="17" idx="3"/>
            <a:endCxn id="36" idx="2"/>
          </p:cNvCxnSpPr>
          <p:nvPr/>
        </p:nvCxnSpPr>
        <p:spPr>
          <a:xfrm flipH="1" flipV="1">
            <a:off x="3002976" y="3210791"/>
            <a:ext cx="2570016" cy="5430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6275C3-F3F4-294A-B0C3-DFC4E6CB076A}"/>
              </a:ext>
            </a:extLst>
          </p:cNvPr>
          <p:cNvCxnSpPr>
            <a:cxnSpLocks/>
            <a:stCxn id="36" idx="3"/>
          </p:cNvCxnSpPr>
          <p:nvPr/>
        </p:nvCxnSpPr>
        <p:spPr>
          <a:xfrm>
            <a:off x="4014358" y="2729346"/>
            <a:ext cx="4260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02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248" y="290286"/>
            <a:ext cx="4800600" cy="798285"/>
          </a:xfrm>
        </p:spPr>
        <p:txBody>
          <a:bodyPr/>
          <a:lstStyle/>
          <a:p>
            <a:r>
              <a:rPr lang="en-US" sz="3600" dirty="0"/>
              <a:t>Web RTC &amp; Messaging</a:t>
            </a:r>
          </a:p>
        </p:txBody>
      </p:sp>
      <p:pic>
        <p:nvPicPr>
          <p:cNvPr id="7" name="Picture Placeholder 6">
            <a:extLst>
              <a:ext uri="{FF2B5EF4-FFF2-40B4-BE49-F238E27FC236}">
                <a16:creationId xmlns:a16="http://schemas.microsoft.com/office/drawing/2014/main" id="{E897012A-28D0-DB4A-AE9F-F47E2F72236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5658" r="5658"/>
          <a:stretch>
            <a:fillRect/>
          </a:stretch>
        </p:blipFill>
        <p:spPr>
          <a:xfrm>
            <a:off x="1571996" y="2657941"/>
            <a:ext cx="2937494" cy="2318632"/>
          </a:xfrm>
        </p:spPr>
      </p:pic>
      <p:sp>
        <p:nvSpPr>
          <p:cNvPr id="4" name="Text Placeholder 3"/>
          <p:cNvSpPr>
            <a:spLocks noGrp="1"/>
          </p:cNvSpPr>
          <p:nvPr>
            <p:ph type="body" sz="half" idx="2"/>
          </p:nvPr>
        </p:nvSpPr>
        <p:spPr>
          <a:xfrm>
            <a:off x="6556249" y="1088571"/>
            <a:ext cx="4799140" cy="5457372"/>
          </a:xfrm>
        </p:spPr>
        <p:txBody>
          <a:bodyPr>
            <a:normAutofit/>
          </a:bodyPr>
          <a:lstStyle/>
          <a:p>
            <a:pPr marL="342900" indent="-342900">
              <a:buFont typeface="Arial" panose="020B0604020202020204" pitchFamily="34" charset="0"/>
              <a:buChar char="•"/>
            </a:pPr>
            <a:r>
              <a:rPr lang="en-US" dirty="0"/>
              <a:t>Voice communication between Back Button devices and between the Foreman app are conducted via WebRTC</a:t>
            </a:r>
          </a:p>
          <a:p>
            <a:pPr marL="342900" indent="-342900">
              <a:buFont typeface="Arial" panose="020B0604020202020204" pitchFamily="34" charset="0"/>
              <a:buChar char="•"/>
            </a:pPr>
            <a:r>
              <a:rPr lang="en-US" dirty="0"/>
              <a:t>For reliability, notifications are done via simple push notification. On notification, Back Button devices will play the related sound clip, or process text to speech.</a:t>
            </a:r>
          </a:p>
          <a:p>
            <a:pPr marL="342900" indent="-342900">
              <a:buFont typeface="Arial" panose="020B0604020202020204" pitchFamily="34" charset="0"/>
              <a:buChar char="•"/>
            </a:pPr>
            <a:r>
              <a:rPr lang="en-US" dirty="0"/>
              <a:t>Push notifications are also used for emergency beacons to notify other nearby workers of the incident location</a:t>
            </a:r>
          </a:p>
          <a:p>
            <a:pPr marL="800100" lvl="1" indent="-342900">
              <a:buFont typeface="Arial" panose="020B0604020202020204" pitchFamily="34" charset="0"/>
              <a:buChar char="•"/>
            </a:pPr>
            <a:r>
              <a:rPr lang="en-US" dirty="0"/>
              <a:t>On beacon activation, all Back Button devices in the system will receive the notification and beacon GPS location. The Back Button device will then compare the beacon location with its own to determine if it’s ‘nearby’ and play the appropriate sound clip</a:t>
            </a:r>
          </a:p>
          <a:p>
            <a:pPr marL="342900" indent="-342900">
              <a:buFont typeface="Arial" panose="020B0604020202020204" pitchFamily="34" charset="0"/>
              <a:buChar char="•"/>
            </a:pPr>
            <a:r>
              <a:rPr lang="en-US" dirty="0"/>
              <a:t>The emergency beacon siren and strobe can activate regardless of cellular connection or push notification success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63395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248" y="290286"/>
            <a:ext cx="4800600" cy="798285"/>
          </a:xfrm>
        </p:spPr>
        <p:txBody>
          <a:bodyPr/>
          <a:lstStyle/>
          <a:p>
            <a:r>
              <a:rPr lang="en-US" sz="3600" dirty="0"/>
              <a:t>REST API &amp; WEB APP</a:t>
            </a:r>
          </a:p>
        </p:txBody>
      </p:sp>
      <p:pic>
        <p:nvPicPr>
          <p:cNvPr id="7" name="Picture Placeholder 6">
            <a:extLst>
              <a:ext uri="{FF2B5EF4-FFF2-40B4-BE49-F238E27FC236}">
                <a16:creationId xmlns:a16="http://schemas.microsoft.com/office/drawing/2014/main" id="{E897012A-28D0-DB4A-AE9F-F47E2F72236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535063" y="2111746"/>
            <a:ext cx="2912246" cy="2912246"/>
          </a:xfrm>
        </p:spPr>
      </p:pic>
      <p:sp>
        <p:nvSpPr>
          <p:cNvPr id="4" name="Text Placeholder 3"/>
          <p:cNvSpPr>
            <a:spLocks noGrp="1"/>
          </p:cNvSpPr>
          <p:nvPr>
            <p:ph type="body" sz="half" idx="2"/>
          </p:nvPr>
        </p:nvSpPr>
        <p:spPr>
          <a:xfrm>
            <a:off x="6556249" y="1088571"/>
            <a:ext cx="4799140" cy="5457372"/>
          </a:xfrm>
        </p:spPr>
        <p:txBody>
          <a:bodyPr>
            <a:normAutofit/>
          </a:bodyPr>
          <a:lstStyle/>
          <a:p>
            <a:pPr marL="342900" indent="-342900">
              <a:buFont typeface="Arial" panose="020B0604020202020204" pitchFamily="34" charset="0"/>
              <a:buChar char="•"/>
            </a:pPr>
            <a:r>
              <a:rPr lang="en-US" dirty="0"/>
              <a:t>Management of the Back Button system is conducted via the Back Button Admin web app using a RESTful API design</a:t>
            </a:r>
          </a:p>
          <a:p>
            <a:pPr marL="342900" indent="-342900">
              <a:buFont typeface="Arial" panose="020B0604020202020204" pitchFamily="34" charset="0"/>
              <a:buChar char="•"/>
            </a:pPr>
            <a:r>
              <a:rPr lang="en-US" dirty="0"/>
              <a:t>Back Button devices connect to the cloud service (RTC) once a sim card is inserted and the unit powered on, but they are orphaned.</a:t>
            </a:r>
          </a:p>
          <a:p>
            <a:pPr marL="800100" lvl="1" indent="-342900">
              <a:buFont typeface="Arial" panose="020B0604020202020204" pitchFamily="34" charset="0"/>
              <a:buChar char="•"/>
            </a:pPr>
            <a:r>
              <a:rPr lang="en-US" dirty="0"/>
              <a:t>The unit must be registered with an account via the Back Button Admin web app. This is what associates that Back Button with the construction firm and their Back Button system.</a:t>
            </a:r>
          </a:p>
          <a:p>
            <a:pPr marL="342900" indent="-342900">
              <a:buFont typeface="Arial" panose="020B0604020202020204" pitchFamily="34" charset="0"/>
              <a:buChar char="•"/>
            </a:pPr>
            <a:r>
              <a:rPr lang="en-US" dirty="0"/>
              <a:t>Configurations in the Back Button Admin web app</a:t>
            </a:r>
          </a:p>
          <a:p>
            <a:pPr marL="800100" lvl="1" indent="-342900">
              <a:buFont typeface="Arial" panose="020B0604020202020204" pitchFamily="34" charset="0"/>
              <a:buChar char="•"/>
            </a:pPr>
            <a:r>
              <a:rPr lang="en-US" dirty="0"/>
              <a:t>Effect who the Back Button user has the ability to voice communicate with on the jobsite</a:t>
            </a:r>
          </a:p>
          <a:p>
            <a:pPr marL="800100" lvl="1" indent="-342900">
              <a:buFont typeface="Arial" panose="020B0604020202020204" pitchFamily="34" charset="0"/>
              <a:buChar char="•"/>
            </a:pPr>
            <a:r>
              <a:rPr lang="en-US" dirty="0"/>
              <a:t>Effect what notifications they’ll receive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8818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Going to market</a:t>
            </a:r>
          </a:p>
        </p:txBody>
      </p:sp>
      <p:sp>
        <p:nvSpPr>
          <p:cNvPr id="3" name="Content Placeholder 2"/>
          <p:cNvSpPr>
            <a:spLocks noGrp="1"/>
          </p:cNvSpPr>
          <p:nvPr>
            <p:ph idx="1"/>
          </p:nvPr>
        </p:nvSpPr>
        <p:spPr>
          <a:xfrm>
            <a:off x="1981200" y="2036612"/>
            <a:ext cx="9372600" cy="4710701"/>
          </a:xfrm>
        </p:spPr>
        <p:txBody>
          <a:bodyPr>
            <a:normAutofit fontScale="62500" lnSpcReduction="20000"/>
          </a:bodyPr>
          <a:lstStyle/>
          <a:p>
            <a:r>
              <a:rPr lang="en-US" dirty="0"/>
              <a:t>The Back Button </a:t>
            </a:r>
            <a:r>
              <a:rPr lang="en-US" b="1" dirty="0"/>
              <a:t>customers</a:t>
            </a:r>
            <a:r>
              <a:rPr lang="en-US" dirty="0"/>
              <a:t> are construction firms, so a commitment is required from the firm on an enterprise level. </a:t>
            </a:r>
          </a:p>
          <a:p>
            <a:pPr lvl="1"/>
            <a:r>
              <a:rPr lang="en-US" dirty="0"/>
              <a:t>To execute this we need talk to the customer to understand their needs and target marketing initiatives to that problem and how Back Button solves it.</a:t>
            </a:r>
          </a:p>
          <a:p>
            <a:pPr lvl="2"/>
            <a:r>
              <a:rPr lang="en-US" dirty="0"/>
              <a:t>Screen and test prototypes with small firms to be sure it serves the intended purpose and provides value</a:t>
            </a:r>
          </a:p>
          <a:p>
            <a:pPr lvl="2"/>
            <a:r>
              <a:rPr lang="en-US" dirty="0"/>
              <a:t>Conduct elicitation interviews with firms to determine the target price point and SaaS subscription style in regard to the value provided</a:t>
            </a:r>
          </a:p>
          <a:p>
            <a:pPr lvl="1"/>
            <a:r>
              <a:rPr lang="en-US" dirty="0"/>
              <a:t>Regardless, the Back Button device must provide some sort of monetary value to the construction firm by</a:t>
            </a:r>
          </a:p>
          <a:p>
            <a:pPr lvl="2"/>
            <a:r>
              <a:rPr lang="en-US" dirty="0"/>
              <a:t>Lowering cost of doing business</a:t>
            </a:r>
          </a:p>
          <a:p>
            <a:pPr lvl="2"/>
            <a:r>
              <a:rPr lang="en-US" dirty="0"/>
              <a:t>Or increasing revenue</a:t>
            </a:r>
          </a:p>
          <a:p>
            <a:r>
              <a:rPr lang="en-US" dirty="0"/>
              <a:t>The Back Button </a:t>
            </a:r>
            <a:r>
              <a:rPr lang="en-US" b="1" dirty="0"/>
              <a:t>users</a:t>
            </a:r>
            <a:r>
              <a:rPr lang="en-US" dirty="0"/>
              <a:t> are jobsite construction workers who enjoy using Back Buttons daily.</a:t>
            </a:r>
          </a:p>
          <a:p>
            <a:pPr lvl="1"/>
            <a:r>
              <a:rPr lang="en-US" dirty="0"/>
              <a:t>The device feature set must encourage jobsite workers (users) to use it daily that way the firm (customer) can realize the systems value.</a:t>
            </a:r>
          </a:p>
          <a:p>
            <a:pPr lvl="2"/>
            <a:r>
              <a:rPr lang="en-US" dirty="0"/>
              <a:t>Conduct elicitation, co-design, and field based focus groups of target users (jobsite workers) to ensure the product design encourages end users to use it when and as intended</a:t>
            </a:r>
          </a:p>
          <a:p>
            <a:r>
              <a:rPr lang="en-US" dirty="0"/>
              <a:t>Enterprise sales</a:t>
            </a:r>
          </a:p>
          <a:p>
            <a:pPr lvl="1"/>
            <a:r>
              <a:rPr lang="en-US" dirty="0"/>
              <a:t>Relationships need to be nurtured by sales reps who must convince purchasers that their firm needs this product by conducting</a:t>
            </a:r>
          </a:p>
          <a:p>
            <a:pPr lvl="2"/>
            <a:r>
              <a:rPr lang="en-US" dirty="0"/>
              <a:t>Product demonstrations</a:t>
            </a:r>
          </a:p>
          <a:p>
            <a:pPr lvl="2"/>
            <a:r>
              <a:rPr lang="en-US" dirty="0"/>
              <a:t>Case studies from proven successes with Back Buttons</a:t>
            </a:r>
          </a:p>
          <a:p>
            <a:pPr lvl="2"/>
            <a:r>
              <a:rPr lang="en-US" dirty="0"/>
              <a:t>Product trials</a:t>
            </a:r>
          </a:p>
          <a:p>
            <a:endParaRPr lang="en-US" dirty="0"/>
          </a:p>
        </p:txBody>
      </p:sp>
      <p:sp>
        <p:nvSpPr>
          <p:cNvPr id="4" name="Content Placeholder 2">
            <a:extLst>
              <a:ext uri="{FF2B5EF4-FFF2-40B4-BE49-F238E27FC236}">
                <a16:creationId xmlns:a16="http://schemas.microsoft.com/office/drawing/2014/main" id="{D2D7E1B2-5B31-3F4E-9084-0513A84E264B}"/>
              </a:ext>
            </a:extLst>
          </p:cNvPr>
          <p:cNvSpPr txBox="1">
            <a:spLocks/>
          </p:cNvSpPr>
          <p:nvPr/>
        </p:nvSpPr>
        <p:spPr>
          <a:xfrm>
            <a:off x="1981200" y="1613340"/>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Enterprise Sales</a:t>
            </a:r>
          </a:p>
        </p:txBody>
      </p:sp>
    </p:spTree>
    <p:extLst>
      <p:ext uri="{BB962C8B-B14F-4D97-AF65-F5344CB8AC3E}">
        <p14:creationId xmlns:p14="http://schemas.microsoft.com/office/powerpoint/2010/main" val="162459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Going to market</a:t>
            </a:r>
          </a:p>
        </p:txBody>
      </p:sp>
      <p:sp>
        <p:nvSpPr>
          <p:cNvPr id="3" name="Content Placeholder 2"/>
          <p:cNvSpPr>
            <a:spLocks noGrp="1"/>
          </p:cNvSpPr>
          <p:nvPr>
            <p:ph idx="1"/>
          </p:nvPr>
        </p:nvSpPr>
        <p:spPr>
          <a:xfrm>
            <a:off x="1981200" y="1987420"/>
            <a:ext cx="9372600" cy="4870580"/>
          </a:xfrm>
        </p:spPr>
        <p:txBody>
          <a:bodyPr>
            <a:normAutofit/>
          </a:bodyPr>
          <a:lstStyle/>
          <a:p>
            <a:r>
              <a:rPr lang="en-US" sz="2000" dirty="0"/>
              <a:t>Back Button conference booths will increase exposure to business leaders in charge of purchasing and will jumpstart interest in Back Button systems as well as sales.</a:t>
            </a:r>
          </a:p>
          <a:p>
            <a:pPr lvl="1"/>
            <a:r>
              <a:rPr lang="en-US" sz="1800" dirty="0"/>
              <a:t>Many construction business leaders attend trade shows and conferences to learn about new tech and industry developments</a:t>
            </a:r>
          </a:p>
          <a:p>
            <a:pPr lvl="1"/>
            <a:r>
              <a:rPr lang="en-US" sz="1800" dirty="0"/>
              <a:t>A Back Button booth will help expose the product to the market and set the company and corporate team as thought leaders in the construction, construction risk, and construction safety space.</a:t>
            </a:r>
          </a:p>
        </p:txBody>
      </p:sp>
      <p:sp>
        <p:nvSpPr>
          <p:cNvPr id="4" name="Content Placeholder 2">
            <a:extLst>
              <a:ext uri="{FF2B5EF4-FFF2-40B4-BE49-F238E27FC236}">
                <a16:creationId xmlns:a16="http://schemas.microsoft.com/office/drawing/2014/main" id="{D2D7E1B2-5B31-3F4E-9084-0513A84E264B}"/>
              </a:ext>
            </a:extLst>
          </p:cNvPr>
          <p:cNvSpPr txBox="1">
            <a:spLocks/>
          </p:cNvSpPr>
          <p:nvPr/>
        </p:nvSpPr>
        <p:spPr>
          <a:xfrm>
            <a:off x="1981200" y="1613340"/>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Conference circuit</a:t>
            </a:r>
          </a:p>
        </p:txBody>
      </p:sp>
      <p:pic>
        <p:nvPicPr>
          <p:cNvPr id="5" name="Picture 4">
            <a:extLst>
              <a:ext uri="{FF2B5EF4-FFF2-40B4-BE49-F238E27FC236}">
                <a16:creationId xmlns:a16="http://schemas.microsoft.com/office/drawing/2014/main" id="{FFB8BAE2-BAE6-124A-B8FE-0ED333B1FB25}"/>
              </a:ext>
            </a:extLst>
          </p:cNvPr>
          <p:cNvPicPr>
            <a:picLocks noChangeAspect="1"/>
          </p:cNvPicPr>
          <p:nvPr/>
        </p:nvPicPr>
        <p:blipFill>
          <a:blip r:embed="rId3"/>
          <a:stretch>
            <a:fillRect/>
          </a:stretch>
        </p:blipFill>
        <p:spPr>
          <a:xfrm>
            <a:off x="5539014" y="4848773"/>
            <a:ext cx="1371600" cy="1371600"/>
          </a:xfrm>
          <a:prstGeom prst="rect">
            <a:avLst/>
          </a:prstGeom>
        </p:spPr>
      </p:pic>
      <p:pic>
        <p:nvPicPr>
          <p:cNvPr id="6" name="Picture 5">
            <a:extLst>
              <a:ext uri="{FF2B5EF4-FFF2-40B4-BE49-F238E27FC236}">
                <a16:creationId xmlns:a16="http://schemas.microsoft.com/office/drawing/2014/main" id="{249B1E57-E755-5A44-BDF0-3A8C17A1D395}"/>
              </a:ext>
            </a:extLst>
          </p:cNvPr>
          <p:cNvPicPr>
            <a:picLocks noChangeAspect="1"/>
          </p:cNvPicPr>
          <p:nvPr/>
        </p:nvPicPr>
        <p:blipFill>
          <a:blip r:embed="rId4"/>
          <a:stretch>
            <a:fillRect/>
          </a:stretch>
        </p:blipFill>
        <p:spPr>
          <a:xfrm>
            <a:off x="7725229" y="4848773"/>
            <a:ext cx="3628571" cy="1371600"/>
          </a:xfrm>
          <a:prstGeom prst="rect">
            <a:avLst/>
          </a:prstGeom>
        </p:spPr>
      </p:pic>
      <p:pic>
        <p:nvPicPr>
          <p:cNvPr id="8" name="Picture 7">
            <a:extLst>
              <a:ext uri="{FF2B5EF4-FFF2-40B4-BE49-F238E27FC236}">
                <a16:creationId xmlns:a16="http://schemas.microsoft.com/office/drawing/2014/main" id="{4C9A1B70-B8A0-A441-A8EA-34C5B312F2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4848773"/>
            <a:ext cx="2743200" cy="1371600"/>
          </a:xfrm>
          <a:prstGeom prst="rect">
            <a:avLst/>
          </a:prstGeom>
        </p:spPr>
      </p:pic>
    </p:spTree>
    <p:extLst>
      <p:ext uri="{BB962C8B-B14F-4D97-AF65-F5344CB8AC3E}">
        <p14:creationId xmlns:p14="http://schemas.microsoft.com/office/powerpoint/2010/main" val="14395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Going to market</a:t>
            </a:r>
          </a:p>
        </p:txBody>
      </p:sp>
      <p:sp>
        <p:nvSpPr>
          <p:cNvPr id="3" name="Content Placeholder 2"/>
          <p:cNvSpPr>
            <a:spLocks noGrp="1"/>
          </p:cNvSpPr>
          <p:nvPr>
            <p:ph idx="1"/>
          </p:nvPr>
        </p:nvSpPr>
        <p:spPr>
          <a:xfrm>
            <a:off x="1981200" y="1987420"/>
            <a:ext cx="9372600" cy="4870580"/>
          </a:xfrm>
        </p:spPr>
        <p:txBody>
          <a:bodyPr>
            <a:normAutofit/>
          </a:bodyPr>
          <a:lstStyle/>
          <a:p>
            <a:r>
              <a:rPr lang="en-US" sz="2000" dirty="0"/>
              <a:t>Partnership opportunities could be realized in regard to accessories as well as platforms that run the Forman app…</a:t>
            </a:r>
          </a:p>
          <a:p>
            <a:pPr lvl="1"/>
            <a:r>
              <a:rPr lang="en-US" sz="1800" dirty="0"/>
              <a:t>Partnerships with rugged cellphone manufactures for ‘Foreman Certified’ phones that are officially recommended for use with the Foreman mobile app</a:t>
            </a:r>
          </a:p>
          <a:p>
            <a:pPr lvl="2"/>
            <a:r>
              <a:rPr lang="en-US" sz="1600" dirty="0"/>
              <a:t>Achieve brand and product exposure in the construction tech mobile device space</a:t>
            </a:r>
          </a:p>
          <a:p>
            <a:pPr lvl="1"/>
            <a:r>
              <a:rPr lang="en-US" sz="1800" dirty="0"/>
              <a:t>Partnerships with hardhat and construction clothing manufactures</a:t>
            </a:r>
          </a:p>
          <a:p>
            <a:pPr lvl="2"/>
            <a:r>
              <a:rPr lang="en-US" sz="1600" dirty="0"/>
              <a:t>Hard hats with custom back plates included for Back Button mounting compatibility</a:t>
            </a:r>
          </a:p>
          <a:p>
            <a:pPr lvl="2"/>
            <a:r>
              <a:rPr lang="en-US" sz="1600" dirty="0"/>
              <a:t>Hard hats that are designed with specific mounting points for Back Button clips</a:t>
            </a:r>
          </a:p>
          <a:p>
            <a:pPr lvl="2"/>
            <a:r>
              <a:rPr lang="en-US" sz="1600" dirty="0"/>
              <a:t>Clothing with specified mounting locations for the Back Button clip</a:t>
            </a:r>
          </a:p>
          <a:p>
            <a:pPr lvl="2"/>
            <a:r>
              <a:rPr lang="en-US" sz="1600" dirty="0"/>
              <a:t>Requires official open design specifications for Back Button compatibility</a:t>
            </a:r>
          </a:p>
          <a:p>
            <a:pPr lvl="2"/>
            <a:r>
              <a:rPr lang="en-US" sz="1600" dirty="0"/>
              <a:t>Achieve brand and product exposure in the construction clothing space</a:t>
            </a:r>
          </a:p>
        </p:txBody>
      </p:sp>
      <p:sp>
        <p:nvSpPr>
          <p:cNvPr id="4" name="Content Placeholder 2">
            <a:extLst>
              <a:ext uri="{FF2B5EF4-FFF2-40B4-BE49-F238E27FC236}">
                <a16:creationId xmlns:a16="http://schemas.microsoft.com/office/drawing/2014/main" id="{D2D7E1B2-5B31-3F4E-9084-0513A84E264B}"/>
              </a:ext>
            </a:extLst>
          </p:cNvPr>
          <p:cNvSpPr txBox="1">
            <a:spLocks/>
          </p:cNvSpPr>
          <p:nvPr/>
        </p:nvSpPr>
        <p:spPr>
          <a:xfrm>
            <a:off x="1981200" y="1613340"/>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Partnerships</a:t>
            </a:r>
          </a:p>
        </p:txBody>
      </p:sp>
      <p:pic>
        <p:nvPicPr>
          <p:cNvPr id="8" name="Picture 7">
            <a:extLst>
              <a:ext uri="{FF2B5EF4-FFF2-40B4-BE49-F238E27FC236}">
                <a16:creationId xmlns:a16="http://schemas.microsoft.com/office/drawing/2014/main" id="{2F1B9FB8-861B-5148-9CE6-E6A0D8607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237704" y="3852809"/>
            <a:ext cx="1954296" cy="3005191"/>
          </a:xfrm>
          <a:prstGeom prst="rect">
            <a:avLst/>
          </a:prstGeom>
        </p:spPr>
      </p:pic>
      <p:pic>
        <p:nvPicPr>
          <p:cNvPr id="9" name="Picture 8">
            <a:extLst>
              <a:ext uri="{FF2B5EF4-FFF2-40B4-BE49-F238E27FC236}">
                <a16:creationId xmlns:a16="http://schemas.microsoft.com/office/drawing/2014/main" id="{3D3D95B2-9ACF-EF45-B39C-88CF2C07D7A8}"/>
              </a:ext>
            </a:extLst>
          </p:cNvPr>
          <p:cNvPicPr>
            <a:picLocks noChangeAspect="1"/>
          </p:cNvPicPr>
          <p:nvPr/>
        </p:nvPicPr>
        <p:blipFill>
          <a:blip r:embed="rId4"/>
          <a:stretch>
            <a:fillRect/>
          </a:stretch>
        </p:blipFill>
        <p:spPr>
          <a:xfrm flipH="1">
            <a:off x="1981200" y="5671522"/>
            <a:ext cx="1186478" cy="1186478"/>
          </a:xfrm>
          <a:prstGeom prst="rect">
            <a:avLst/>
          </a:prstGeom>
        </p:spPr>
      </p:pic>
    </p:spTree>
    <p:extLst>
      <p:ext uri="{BB962C8B-B14F-4D97-AF65-F5344CB8AC3E}">
        <p14:creationId xmlns:p14="http://schemas.microsoft.com/office/powerpoint/2010/main" val="18244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Image Sources</a:t>
            </a:r>
          </a:p>
        </p:txBody>
      </p:sp>
      <p:sp>
        <p:nvSpPr>
          <p:cNvPr id="3" name="Content Placeholder 2"/>
          <p:cNvSpPr>
            <a:spLocks noGrp="1"/>
          </p:cNvSpPr>
          <p:nvPr>
            <p:ph idx="1"/>
          </p:nvPr>
        </p:nvSpPr>
        <p:spPr/>
        <p:txBody>
          <a:bodyPr>
            <a:normAutofit fontScale="62500" lnSpcReduction="20000"/>
          </a:bodyPr>
          <a:lstStyle/>
          <a:p>
            <a:pPr marL="0" indent="0">
              <a:buNone/>
            </a:pPr>
            <a:r>
              <a:rPr lang="en-US" sz="1500" dirty="0">
                <a:hlinkClick r:id="rId3"/>
              </a:rPr>
              <a:t>https://jobsite.procore.com/communication-failures-on-a-construction-jobsite</a:t>
            </a:r>
            <a:endParaRPr lang="en-US" sz="1500" dirty="0"/>
          </a:p>
          <a:p>
            <a:pPr marL="0" indent="0">
              <a:buNone/>
            </a:pPr>
            <a:r>
              <a:rPr lang="en-US" sz="1500" dirty="0">
                <a:hlinkClick r:id="rId4"/>
              </a:rPr>
              <a:t>http://blog.mcrsafety.com/end-users/five-shocking-construction-injury-statistics</a:t>
            </a:r>
            <a:endParaRPr lang="en-US" sz="1500" dirty="0"/>
          </a:p>
          <a:p>
            <a:pPr marL="0" indent="0">
              <a:buNone/>
            </a:pPr>
            <a:r>
              <a:rPr lang="en-US" sz="1500" dirty="0">
                <a:hlinkClick r:id="rId5"/>
              </a:rPr>
              <a:t>https://jobsite.procore.com/the-cost-of-employee-turnover</a:t>
            </a:r>
            <a:endParaRPr lang="en-US" sz="1500" dirty="0"/>
          </a:p>
          <a:p>
            <a:pPr marL="0" indent="0">
              <a:buNone/>
            </a:pPr>
            <a:r>
              <a:rPr lang="en-US" sz="1500" dirty="0">
                <a:hlinkClick r:id="rId6"/>
              </a:rPr>
              <a:t>https://www.constructionjunkie.com/blog/2015/3/12/how-much-does-rework-really-cost-your-job-and-what-can-you-do-to-stop-it</a:t>
            </a:r>
            <a:endParaRPr lang="en-US" sz="1500" dirty="0"/>
          </a:p>
          <a:p>
            <a:pPr marL="0" indent="0">
              <a:buNone/>
            </a:pPr>
            <a:r>
              <a:rPr lang="en-US" sz="1500" dirty="0">
                <a:hlinkClick r:id="rId7"/>
              </a:rPr>
              <a:t>http://biocomtech.com/products/stress-sweeper_hardware</a:t>
            </a:r>
            <a:endParaRPr lang="en-US" sz="1500" dirty="0"/>
          </a:p>
          <a:p>
            <a:pPr marL="0" indent="0">
              <a:buNone/>
            </a:pPr>
            <a:r>
              <a:rPr lang="en-US" sz="1500" dirty="0">
                <a:hlinkClick r:id="rId8"/>
              </a:rPr>
              <a:t>http://www.techwholesale.com/motorola-hkln4513.html</a:t>
            </a:r>
            <a:endParaRPr lang="en-US" sz="1500" dirty="0"/>
          </a:p>
          <a:p>
            <a:pPr marL="0" indent="0">
              <a:buNone/>
            </a:pPr>
            <a:r>
              <a:rPr lang="en-US" sz="1500" dirty="0">
                <a:hlinkClick r:id="rId9"/>
              </a:rPr>
              <a:t>https://www.conexpoconagg.com/</a:t>
            </a:r>
            <a:endParaRPr lang="en-US" sz="1500" dirty="0"/>
          </a:p>
          <a:p>
            <a:pPr marL="0" indent="0">
              <a:buNone/>
            </a:pPr>
            <a:r>
              <a:rPr lang="en-US" sz="1500" dirty="0">
                <a:hlinkClick r:id="rId10"/>
              </a:rPr>
              <a:t>https://www.eiseverywhere.com/ehome/194634/440191/</a:t>
            </a:r>
            <a:endParaRPr lang="en-US" sz="1500" dirty="0"/>
          </a:p>
          <a:p>
            <a:pPr marL="0" indent="0">
              <a:buNone/>
            </a:pPr>
            <a:r>
              <a:rPr lang="en-US" sz="1500" dirty="0"/>
              <a:t>https://</a:t>
            </a:r>
            <a:r>
              <a:rPr lang="en-US" sz="1500" dirty="0" err="1"/>
              <a:t>www.irmi.com</a:t>
            </a:r>
            <a:r>
              <a:rPr lang="en-US" sz="1500" dirty="0"/>
              <a:t>/conferences/construction-risk-conference</a:t>
            </a:r>
          </a:p>
          <a:p>
            <a:pPr marL="0" indent="0">
              <a:buNone/>
            </a:pPr>
            <a:r>
              <a:rPr lang="en-US" sz="1500" dirty="0">
                <a:hlinkClick r:id="rId11"/>
              </a:rPr>
              <a:t>https://liliputing.com/2018/06/unihertz-atom-is-a-tiny-rugged-4g-smartphone-with-a-2-45-inch-display-crowdfunding.html</a:t>
            </a:r>
            <a:endParaRPr lang="en-US" sz="1500" dirty="0"/>
          </a:p>
          <a:p>
            <a:pPr marL="0" indent="0">
              <a:buNone/>
            </a:pPr>
            <a:r>
              <a:rPr lang="en-US" sz="1500" dirty="0">
                <a:hlinkClick r:id="rId12"/>
              </a:rPr>
              <a:t>https://www.constructiongear.com/pyramex-ridgeline-hard-hat-4-point.html</a:t>
            </a:r>
            <a:endParaRPr lang="en-US" sz="1500" dirty="0"/>
          </a:p>
          <a:p>
            <a:pPr marL="0" indent="0">
              <a:buNone/>
            </a:pPr>
            <a:r>
              <a:rPr lang="en-US" sz="1500" dirty="0">
                <a:hlinkClick r:id="rId13"/>
              </a:rPr>
              <a:t>https://medium.com/@avanthikameenakshi/building-restful-api-with-nodejs-and-mysql-in-10-min-ff740043d4be</a:t>
            </a:r>
            <a:endParaRPr lang="en-US" sz="1500" dirty="0"/>
          </a:p>
          <a:p>
            <a:pPr marL="0" indent="0">
              <a:buNone/>
            </a:pPr>
            <a:r>
              <a:rPr lang="en-US" sz="1500" dirty="0">
                <a:hlinkClick r:id="rId14"/>
              </a:rPr>
              <a:t>https://webrtc.org/press/</a:t>
            </a:r>
            <a:endParaRPr lang="en-US" sz="1500" dirty="0"/>
          </a:p>
          <a:p>
            <a:pPr marL="0" indent="0">
              <a:buNone/>
            </a:pPr>
            <a:r>
              <a:rPr lang="en-US" sz="1500" dirty="0"/>
              <a:t>https://</a:t>
            </a:r>
            <a:r>
              <a:rPr lang="en-US" sz="1500" dirty="0" err="1"/>
              <a:t>www.rentacomputer.com</a:t>
            </a:r>
            <a:r>
              <a:rPr lang="en-US" sz="1500" dirty="0"/>
              <a:t>/rentals/computers/laptops/rugged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8125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button’s Purpose</a:t>
            </a:r>
          </a:p>
        </p:txBody>
      </p:sp>
      <p:sp>
        <p:nvSpPr>
          <p:cNvPr id="3" name="Content Placeholder 2"/>
          <p:cNvSpPr>
            <a:spLocks noGrp="1"/>
          </p:cNvSpPr>
          <p:nvPr>
            <p:ph idx="1"/>
          </p:nvPr>
        </p:nvSpPr>
        <p:spPr/>
        <p:txBody>
          <a:bodyPr>
            <a:normAutofit fontScale="92500" lnSpcReduction="10000"/>
          </a:bodyPr>
          <a:lstStyle/>
          <a:p>
            <a:r>
              <a:rPr lang="en-US" dirty="0"/>
              <a:t>Back Button is a wearable voice communication, notification, and emergency beacon device for construction workers. It serves three purposes…</a:t>
            </a:r>
          </a:p>
          <a:p>
            <a:pPr lvl="1"/>
            <a:r>
              <a:rPr lang="en-US" dirty="0"/>
              <a:t>Enable instant communication across teams and across the job site</a:t>
            </a:r>
          </a:p>
          <a:p>
            <a:pPr lvl="1"/>
            <a:r>
              <a:rPr lang="en-US" dirty="0"/>
              <a:t>Enable instant notifications and emergency beacons across the job site</a:t>
            </a:r>
          </a:p>
          <a:p>
            <a:pPr lvl="1"/>
            <a:r>
              <a:rPr lang="en-US" dirty="0"/>
              <a:t>Enable management to mitigate risk through monitoring workers physiological state</a:t>
            </a:r>
          </a:p>
          <a:p>
            <a:r>
              <a:rPr lang="en-US" dirty="0"/>
              <a:t>As a result, the Back Button system will…</a:t>
            </a:r>
          </a:p>
          <a:p>
            <a:pPr lvl="1"/>
            <a:r>
              <a:rPr lang="en-US" b="1" dirty="0"/>
              <a:t>Decrease the cost of rework </a:t>
            </a:r>
            <a:r>
              <a:rPr lang="en-US" dirty="0"/>
              <a:t>by promoting real time collaboration and decreasing the amount of rework needed</a:t>
            </a:r>
          </a:p>
          <a:p>
            <a:pPr lvl="1"/>
            <a:r>
              <a:rPr lang="en-US" b="1" dirty="0"/>
              <a:t>Decrease risk on the jobsite </a:t>
            </a:r>
            <a:r>
              <a:rPr lang="en-US" dirty="0"/>
              <a:t>by enabling management to address injuries and hazardous conditions immediately as they occur</a:t>
            </a:r>
          </a:p>
          <a:p>
            <a:pPr lvl="1"/>
            <a:r>
              <a:rPr lang="en-US" b="1" dirty="0"/>
              <a:t>Decrease employee turnover </a:t>
            </a:r>
            <a:r>
              <a:rPr lang="en-US" dirty="0"/>
              <a:t>by making their work safer and more relevant (less redoing work)</a:t>
            </a:r>
          </a:p>
        </p:txBody>
      </p:sp>
    </p:spTree>
    <p:extLst>
      <p:ext uri="{BB962C8B-B14F-4D97-AF65-F5344CB8AC3E}">
        <p14:creationId xmlns:p14="http://schemas.microsoft.com/office/powerpoint/2010/main" val="279909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and Advantages</a:t>
            </a:r>
          </a:p>
        </p:txBody>
      </p:sp>
      <p:sp>
        <p:nvSpPr>
          <p:cNvPr id="3" name="Content Placeholder 2"/>
          <p:cNvSpPr>
            <a:spLocks noGrp="1"/>
          </p:cNvSpPr>
          <p:nvPr>
            <p:ph idx="1"/>
          </p:nvPr>
        </p:nvSpPr>
        <p:spPr>
          <a:xfrm>
            <a:off x="1981200" y="1987419"/>
            <a:ext cx="9372600" cy="4870581"/>
          </a:xfrm>
        </p:spPr>
        <p:txBody>
          <a:bodyPr>
            <a:normAutofit fontScale="70000" lnSpcReduction="20000"/>
          </a:bodyPr>
          <a:lstStyle/>
          <a:p>
            <a:r>
              <a:rPr lang="en-US" dirty="0"/>
              <a:t>Back Button increases the observability of workers</a:t>
            </a:r>
          </a:p>
          <a:p>
            <a:pPr lvl="1"/>
            <a:r>
              <a:rPr lang="en-US" sz="2100" dirty="0"/>
              <a:t>Allowing management to better identify work related physiological stress risks before the risk results in injuries and additional costs</a:t>
            </a:r>
          </a:p>
          <a:p>
            <a:r>
              <a:rPr lang="en-US" dirty="0"/>
              <a:t>Back Button promotes communication between jobsite workers</a:t>
            </a:r>
          </a:p>
          <a:p>
            <a:pPr lvl="1"/>
            <a:r>
              <a:rPr lang="en-US" sz="2100" dirty="0"/>
              <a:t>Increasing collaboration and decreasing rework by enabling instant communication of status, needs, and requirement changes</a:t>
            </a:r>
          </a:p>
          <a:p>
            <a:r>
              <a:rPr lang="en-US" dirty="0"/>
              <a:t>Back Button instantly and reliably notifies jobsite workers of hazards</a:t>
            </a:r>
          </a:p>
          <a:p>
            <a:pPr lvl="1"/>
            <a:r>
              <a:rPr lang="en-US" sz="2100" dirty="0"/>
              <a:t>Decreasing risk by enabling management to instantly and reliably warn the jobsite of sever weather or other potentially dangerous conditions and address how to proceed safely</a:t>
            </a:r>
          </a:p>
          <a:p>
            <a:r>
              <a:rPr lang="en-US" dirty="0"/>
              <a:t>Back Button instantly seeks help after serious accidents</a:t>
            </a:r>
          </a:p>
          <a:p>
            <a:pPr lvl="1"/>
            <a:r>
              <a:rPr lang="en-US" sz="2100" dirty="0"/>
              <a:t>Decreasing the severity of injuries after jobsite accidents by alerting management and nearby workers of emergencies and injuries instantly after they occur, reducing the time to hospital or care</a:t>
            </a:r>
          </a:p>
          <a:p>
            <a:r>
              <a:rPr lang="en-US" sz="2100" dirty="0"/>
              <a:t>RESULT: </a:t>
            </a:r>
          </a:p>
          <a:p>
            <a:pPr lvl="1"/>
            <a:r>
              <a:rPr lang="en-US" sz="2100" b="1" dirty="0"/>
              <a:t>Reduced risk </a:t>
            </a:r>
            <a:r>
              <a:rPr lang="en-US" sz="2100" dirty="0"/>
              <a:t>= Lower cost to complete job &amp; higher employee satisfaction</a:t>
            </a:r>
          </a:p>
          <a:p>
            <a:pPr lvl="1"/>
            <a:r>
              <a:rPr lang="en-US" sz="2100" b="1" dirty="0"/>
              <a:t>Reduced rework </a:t>
            </a:r>
            <a:r>
              <a:rPr lang="en-US" sz="2100" dirty="0"/>
              <a:t>= Lower cost to complete job &amp; higher employee satisfaction</a:t>
            </a:r>
          </a:p>
          <a:p>
            <a:pPr lvl="1"/>
            <a:r>
              <a:rPr lang="en-US" sz="2100" b="1" dirty="0"/>
              <a:t>Higher Employee Satisfaction </a:t>
            </a:r>
            <a:r>
              <a:rPr lang="en-US" sz="2100" dirty="0"/>
              <a:t>= Lower employee turnover</a:t>
            </a:r>
          </a:p>
        </p:txBody>
      </p:sp>
    </p:spTree>
    <p:extLst>
      <p:ext uri="{BB962C8B-B14F-4D97-AF65-F5344CB8AC3E}">
        <p14:creationId xmlns:p14="http://schemas.microsoft.com/office/powerpoint/2010/main" val="4815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one</a:t>
            </a:r>
          </a:p>
        </p:txBody>
      </p:sp>
      <p:sp>
        <p:nvSpPr>
          <p:cNvPr id="3" name="Content Placeholder 2"/>
          <p:cNvSpPr>
            <a:spLocks noGrp="1"/>
          </p:cNvSpPr>
          <p:nvPr>
            <p:ph idx="1"/>
          </p:nvPr>
        </p:nvSpPr>
        <p:spPr>
          <a:xfrm>
            <a:off x="1981200" y="2213450"/>
            <a:ext cx="9372600" cy="4483101"/>
          </a:xfrm>
        </p:spPr>
        <p:txBody>
          <a:bodyPr/>
          <a:lstStyle/>
          <a:p>
            <a:r>
              <a:rPr lang="en-US" dirty="0"/>
              <a:t>Scenario one uses the Back Button emergency beacon feature</a:t>
            </a:r>
          </a:p>
          <a:p>
            <a:pPr lvl="1"/>
            <a:r>
              <a:rPr lang="en-US" dirty="0"/>
              <a:t>Press and hold the main button for 10 seconds to activate the feature</a:t>
            </a:r>
          </a:p>
          <a:p>
            <a:pPr lvl="1"/>
            <a:r>
              <a:rPr lang="en-US" dirty="0"/>
              <a:t>Power cycle the device to deactivate the feature</a:t>
            </a:r>
          </a:p>
          <a:p>
            <a:pPr lvl="1"/>
            <a:r>
              <a:rPr lang="en-US" dirty="0"/>
              <a:t>Back Button device emits a siren and LED strobe pattern</a:t>
            </a:r>
          </a:p>
          <a:p>
            <a:pPr lvl="1"/>
            <a:r>
              <a:rPr lang="en-US" dirty="0"/>
              <a:t>The emergency beacon location (GPS coordinates) are reported to the Back Button cloud service which then sends a push notification to all other devices in the system</a:t>
            </a:r>
          </a:p>
          <a:p>
            <a:pPr lvl="1"/>
            <a:r>
              <a:rPr lang="en-US" dirty="0"/>
              <a:t>Forman app instances in the system receive notification of the emergency beacon</a:t>
            </a:r>
          </a:p>
          <a:p>
            <a:pPr lvl="1"/>
            <a:r>
              <a:rPr lang="en-US" dirty="0"/>
              <a:t>All other Back Button devices ‘nearby’ receive a notification of the beacon</a:t>
            </a:r>
          </a:p>
        </p:txBody>
      </p:sp>
      <p:sp>
        <p:nvSpPr>
          <p:cNvPr id="4" name="Content Placeholder 2">
            <a:extLst>
              <a:ext uri="{FF2B5EF4-FFF2-40B4-BE49-F238E27FC236}">
                <a16:creationId xmlns:a16="http://schemas.microsoft.com/office/drawing/2014/main" id="{833C58A9-BBF0-844B-8D08-9DEF28C1A1BF}"/>
              </a:ext>
            </a:extLst>
          </p:cNvPr>
          <p:cNvSpPr txBox="1">
            <a:spLocks/>
          </p:cNvSpPr>
          <p:nvPr/>
        </p:nvSpPr>
        <p:spPr>
          <a:xfrm>
            <a:off x="1981200" y="1614756"/>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Emergency beacon features is used to report a critical injury</a:t>
            </a:r>
          </a:p>
        </p:txBody>
      </p:sp>
    </p:spTree>
    <p:extLst>
      <p:ext uri="{BB962C8B-B14F-4D97-AF65-F5344CB8AC3E}">
        <p14:creationId xmlns:p14="http://schemas.microsoft.com/office/powerpoint/2010/main" val="321803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one Interaction Flow</a:t>
            </a:r>
          </a:p>
        </p:txBody>
      </p:sp>
      <p:graphicFrame>
        <p:nvGraphicFramePr>
          <p:cNvPr id="4" name="Content Placeholder 3">
            <a:extLst>
              <a:ext uri="{FF2B5EF4-FFF2-40B4-BE49-F238E27FC236}">
                <a16:creationId xmlns:a16="http://schemas.microsoft.com/office/drawing/2014/main" id="{5EDC66EF-3F4F-7542-BF5B-B0411B2A8690}"/>
              </a:ext>
            </a:extLst>
          </p:cNvPr>
          <p:cNvGraphicFramePr>
            <a:graphicFrameLocks noGrp="1"/>
          </p:cNvGraphicFramePr>
          <p:nvPr>
            <p:ph idx="1"/>
            <p:extLst>
              <p:ext uri="{D42A27DB-BD31-4B8C-83A1-F6EECF244321}">
                <p14:modId xmlns:p14="http://schemas.microsoft.com/office/powerpoint/2010/main" val="3283754574"/>
              </p:ext>
            </p:extLst>
          </p:nvPr>
        </p:nvGraphicFramePr>
        <p:xfrm>
          <a:off x="1326572" y="1676400"/>
          <a:ext cx="10865428"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a:extLst>
              <a:ext uri="{FF2B5EF4-FFF2-40B4-BE49-F238E27FC236}">
                <a16:creationId xmlns:a16="http://schemas.microsoft.com/office/drawing/2014/main" id="{D37F41A8-9E03-AA47-ACB7-007051DD3D44}"/>
              </a:ext>
            </a:extLst>
          </p:cNvPr>
          <p:cNvSpPr txBox="1">
            <a:spLocks/>
          </p:cNvSpPr>
          <p:nvPr/>
        </p:nvSpPr>
        <p:spPr>
          <a:xfrm>
            <a:off x="1981200" y="1613340"/>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Emergency beacon features is used to report a critical injury</a:t>
            </a:r>
          </a:p>
        </p:txBody>
      </p:sp>
      <p:sp>
        <p:nvSpPr>
          <p:cNvPr id="6" name="TextBox 5">
            <a:extLst>
              <a:ext uri="{FF2B5EF4-FFF2-40B4-BE49-F238E27FC236}">
                <a16:creationId xmlns:a16="http://schemas.microsoft.com/office/drawing/2014/main" id="{73FAEBDE-399E-5541-B3B7-764370AD486D}"/>
              </a:ext>
            </a:extLst>
          </p:cNvPr>
          <p:cNvSpPr txBox="1"/>
          <p:nvPr/>
        </p:nvSpPr>
        <p:spPr>
          <a:xfrm>
            <a:off x="9701215" y="4786315"/>
            <a:ext cx="2265498" cy="1015663"/>
          </a:xfrm>
          <a:prstGeom prst="rect">
            <a:avLst/>
          </a:prstGeom>
          <a:noFill/>
        </p:spPr>
        <p:txBody>
          <a:bodyPr wrap="square" rtlCol="0">
            <a:spAutoFit/>
          </a:bodyPr>
          <a:lstStyle/>
          <a:p>
            <a:r>
              <a:rPr lang="en-US" sz="1200" dirty="0">
                <a:solidFill>
                  <a:schemeClr val="accent1">
                    <a:lumMod val="50000"/>
                  </a:schemeClr>
                </a:solidFill>
              </a:rPr>
              <a:t>Because of the Back Button</a:t>
            </a:r>
          </a:p>
          <a:p>
            <a:pPr marL="285750" indent="-285750">
              <a:buFont typeface="Arial" panose="020B0604020202020204" pitchFamily="34" charset="0"/>
              <a:buChar char="•"/>
            </a:pPr>
            <a:r>
              <a:rPr lang="en-US" sz="1200" dirty="0">
                <a:solidFill>
                  <a:schemeClr val="accent1">
                    <a:lumMod val="50000"/>
                  </a:schemeClr>
                </a:solidFill>
              </a:rPr>
              <a:t>Johns time to hospital was decreased significantly</a:t>
            </a:r>
          </a:p>
          <a:p>
            <a:pPr marL="285750" indent="-285750">
              <a:buFont typeface="Arial" panose="020B0604020202020204" pitchFamily="34" charset="0"/>
              <a:buChar char="•"/>
            </a:pPr>
            <a:r>
              <a:rPr lang="en-US" sz="1200" dirty="0">
                <a:solidFill>
                  <a:schemeClr val="accent1">
                    <a:lumMod val="50000"/>
                  </a:schemeClr>
                </a:solidFill>
              </a:rPr>
              <a:t>Johns injuries we treated more promptly</a:t>
            </a:r>
          </a:p>
        </p:txBody>
      </p:sp>
    </p:spTree>
    <p:extLst>
      <p:ext uri="{BB962C8B-B14F-4D97-AF65-F5344CB8AC3E}">
        <p14:creationId xmlns:p14="http://schemas.microsoft.com/office/powerpoint/2010/main" val="23403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two</a:t>
            </a:r>
          </a:p>
        </p:txBody>
      </p:sp>
      <p:sp>
        <p:nvSpPr>
          <p:cNvPr id="3" name="Content Placeholder 2"/>
          <p:cNvSpPr>
            <a:spLocks noGrp="1"/>
          </p:cNvSpPr>
          <p:nvPr>
            <p:ph idx="1"/>
          </p:nvPr>
        </p:nvSpPr>
        <p:spPr>
          <a:xfrm>
            <a:off x="1981200" y="2213450"/>
            <a:ext cx="9372600" cy="4483101"/>
          </a:xfrm>
        </p:spPr>
        <p:txBody>
          <a:bodyPr/>
          <a:lstStyle/>
          <a:p>
            <a:r>
              <a:rPr lang="en-US" dirty="0"/>
              <a:t>Scenario two uses the Back Button voice communication feature</a:t>
            </a:r>
          </a:p>
          <a:p>
            <a:pPr lvl="1"/>
            <a:r>
              <a:rPr lang="en-US" dirty="0"/>
              <a:t>One press on the Back Button opens a communication channel with that device’s team or, in response to a direct voice message, opens a two way conversation</a:t>
            </a:r>
          </a:p>
          <a:p>
            <a:pPr lvl="1"/>
            <a:r>
              <a:rPr lang="en-US" dirty="0"/>
              <a:t>Two presses on the Back Button opens a communication channel with that device’s team’s leader </a:t>
            </a:r>
          </a:p>
          <a:p>
            <a:pPr lvl="1"/>
            <a:r>
              <a:rPr lang="en-US" dirty="0"/>
              <a:t>Additional custom configuration can be made via the Back Button Admin web app for three and four button presses</a:t>
            </a:r>
          </a:p>
          <a:p>
            <a:pPr lvl="1"/>
            <a:r>
              <a:rPr lang="en-US" dirty="0"/>
              <a:t>Receiving Back Button devices receive the voice communication in real time</a:t>
            </a:r>
          </a:p>
          <a:p>
            <a:pPr lvl="1"/>
            <a:r>
              <a:rPr lang="en-US" dirty="0"/>
              <a:t>The message is terminated once the mic detects no audio for a specified number of seconds</a:t>
            </a:r>
          </a:p>
        </p:txBody>
      </p:sp>
      <p:sp>
        <p:nvSpPr>
          <p:cNvPr id="4" name="Content Placeholder 2">
            <a:extLst>
              <a:ext uri="{FF2B5EF4-FFF2-40B4-BE49-F238E27FC236}">
                <a16:creationId xmlns:a16="http://schemas.microsoft.com/office/drawing/2014/main" id="{833C58A9-BBF0-844B-8D08-9DEF28C1A1BF}"/>
              </a:ext>
            </a:extLst>
          </p:cNvPr>
          <p:cNvSpPr txBox="1">
            <a:spLocks/>
          </p:cNvSpPr>
          <p:nvPr/>
        </p:nvSpPr>
        <p:spPr>
          <a:xfrm>
            <a:off x="1981200" y="1614756"/>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Voice communication feature is used for collaboration and team work</a:t>
            </a:r>
          </a:p>
        </p:txBody>
      </p:sp>
    </p:spTree>
    <p:extLst>
      <p:ext uri="{BB962C8B-B14F-4D97-AF65-F5344CB8AC3E}">
        <p14:creationId xmlns:p14="http://schemas.microsoft.com/office/powerpoint/2010/main" val="39104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EDC66EF-3F4F-7542-BF5B-B0411B2A8690}"/>
              </a:ext>
            </a:extLst>
          </p:cNvPr>
          <p:cNvGraphicFramePr>
            <a:graphicFrameLocks noGrp="1"/>
          </p:cNvGraphicFramePr>
          <p:nvPr>
            <p:ph idx="1"/>
            <p:extLst>
              <p:ext uri="{D42A27DB-BD31-4B8C-83A1-F6EECF244321}">
                <p14:modId xmlns:p14="http://schemas.microsoft.com/office/powerpoint/2010/main" val="3723851853"/>
              </p:ext>
            </p:extLst>
          </p:nvPr>
        </p:nvGraphicFramePr>
        <p:xfrm>
          <a:off x="1326572" y="1676400"/>
          <a:ext cx="10865428"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9F0EE0A5-4078-8944-ABA1-7056CB585FA8}"/>
              </a:ext>
            </a:extLst>
          </p:cNvPr>
          <p:cNvSpPr txBox="1">
            <a:spLocks/>
          </p:cNvSpPr>
          <p:nvPr/>
        </p:nvSpPr>
        <p:spPr>
          <a:xfrm>
            <a:off x="1981200" y="381000"/>
            <a:ext cx="9372600" cy="12954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a:lstStyle>
          <a:p>
            <a:r>
              <a:rPr lang="en-US" dirty="0"/>
              <a:t>Scenario two interaction flow</a:t>
            </a:r>
          </a:p>
        </p:txBody>
      </p:sp>
      <p:sp>
        <p:nvSpPr>
          <p:cNvPr id="7" name="Content Placeholder 2">
            <a:extLst>
              <a:ext uri="{FF2B5EF4-FFF2-40B4-BE49-F238E27FC236}">
                <a16:creationId xmlns:a16="http://schemas.microsoft.com/office/drawing/2014/main" id="{413ED685-F138-024D-8711-D67FC57E3D54}"/>
              </a:ext>
            </a:extLst>
          </p:cNvPr>
          <p:cNvSpPr txBox="1">
            <a:spLocks/>
          </p:cNvSpPr>
          <p:nvPr/>
        </p:nvSpPr>
        <p:spPr>
          <a:xfrm>
            <a:off x="1981200" y="1613340"/>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Voice communication feature is used for collaboration and team work</a:t>
            </a:r>
          </a:p>
        </p:txBody>
      </p:sp>
      <p:sp>
        <p:nvSpPr>
          <p:cNvPr id="8" name="TextBox 7">
            <a:extLst>
              <a:ext uri="{FF2B5EF4-FFF2-40B4-BE49-F238E27FC236}">
                <a16:creationId xmlns:a16="http://schemas.microsoft.com/office/drawing/2014/main" id="{9B3CDB4B-D59B-7E4E-916F-F5E802DE1DF1}"/>
              </a:ext>
            </a:extLst>
          </p:cNvPr>
          <p:cNvSpPr txBox="1"/>
          <p:nvPr/>
        </p:nvSpPr>
        <p:spPr>
          <a:xfrm>
            <a:off x="4181582" y="4749232"/>
            <a:ext cx="2291137" cy="1015663"/>
          </a:xfrm>
          <a:prstGeom prst="rect">
            <a:avLst/>
          </a:prstGeom>
          <a:noFill/>
        </p:spPr>
        <p:txBody>
          <a:bodyPr wrap="square" rtlCol="0">
            <a:spAutoFit/>
          </a:bodyPr>
          <a:lstStyle/>
          <a:p>
            <a:r>
              <a:rPr lang="en-US" sz="1200" dirty="0">
                <a:solidFill>
                  <a:schemeClr val="accent1">
                    <a:lumMod val="50000"/>
                  </a:schemeClr>
                </a:solidFill>
              </a:rPr>
              <a:t>Because of the Back Button</a:t>
            </a:r>
          </a:p>
          <a:p>
            <a:pPr marL="171450" indent="-171450">
              <a:buFont typeface="Arial" panose="020B0604020202020204" pitchFamily="34" charset="0"/>
              <a:buChar char="•"/>
            </a:pPr>
            <a:r>
              <a:rPr lang="en-US" sz="1200" dirty="0">
                <a:solidFill>
                  <a:schemeClr val="accent1">
                    <a:lumMod val="50000"/>
                  </a:schemeClr>
                </a:solidFill>
              </a:rPr>
              <a:t>Communication is easy, instant, and concise</a:t>
            </a:r>
          </a:p>
          <a:p>
            <a:pPr marL="171450" indent="-171450">
              <a:buFont typeface="Arial" panose="020B0604020202020204" pitchFamily="34" charset="0"/>
              <a:buChar char="•"/>
            </a:pPr>
            <a:r>
              <a:rPr lang="en-US" sz="1200" dirty="0">
                <a:solidFill>
                  <a:schemeClr val="accent1">
                    <a:lumMod val="50000"/>
                  </a:schemeClr>
                </a:solidFill>
              </a:rPr>
              <a:t>Rework is successfully avoided</a:t>
            </a:r>
          </a:p>
          <a:p>
            <a:pPr marL="171450" indent="-171450">
              <a:buFont typeface="Arial" panose="020B0604020202020204" pitchFamily="34" charset="0"/>
              <a:buChar char="•"/>
            </a:pPr>
            <a:endParaRPr lang="en-US" sz="1200" dirty="0">
              <a:solidFill>
                <a:schemeClr val="accent1">
                  <a:lumMod val="50000"/>
                </a:schemeClr>
              </a:solidFill>
            </a:endParaRPr>
          </a:p>
        </p:txBody>
      </p:sp>
    </p:spTree>
    <p:extLst>
      <p:ext uri="{BB962C8B-B14F-4D97-AF65-F5344CB8AC3E}">
        <p14:creationId xmlns:p14="http://schemas.microsoft.com/office/powerpoint/2010/main" val="420324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THREE</a:t>
            </a:r>
          </a:p>
        </p:txBody>
      </p:sp>
      <p:sp>
        <p:nvSpPr>
          <p:cNvPr id="3" name="Content Placeholder 2"/>
          <p:cNvSpPr>
            <a:spLocks noGrp="1"/>
          </p:cNvSpPr>
          <p:nvPr>
            <p:ph idx="1"/>
          </p:nvPr>
        </p:nvSpPr>
        <p:spPr>
          <a:xfrm>
            <a:off x="1981200" y="2213450"/>
            <a:ext cx="9372600" cy="4483101"/>
          </a:xfrm>
        </p:spPr>
        <p:txBody>
          <a:bodyPr/>
          <a:lstStyle/>
          <a:p>
            <a:r>
              <a:rPr lang="en-US" dirty="0"/>
              <a:t>Scenario three uses the Back Button notification feature</a:t>
            </a:r>
          </a:p>
          <a:p>
            <a:pPr lvl="1"/>
            <a:r>
              <a:rPr lang="en-US" dirty="0"/>
              <a:t>Onsite management uses the Forman mobile app to send notifications</a:t>
            </a:r>
          </a:p>
          <a:p>
            <a:pPr lvl="2"/>
            <a:r>
              <a:rPr lang="en-US" dirty="0"/>
              <a:t>Notification may be preconfigured from the factory or Back Button Admin web app</a:t>
            </a:r>
          </a:p>
          <a:p>
            <a:pPr lvl="2"/>
            <a:r>
              <a:rPr lang="en-US" dirty="0"/>
              <a:t>Notification may be text and converted to speech on the Back Button device</a:t>
            </a:r>
          </a:p>
          <a:p>
            <a:pPr lvl="1"/>
            <a:r>
              <a:rPr lang="en-US" dirty="0"/>
              <a:t>Back Button devices in that notification will receive the notice instantly</a:t>
            </a:r>
          </a:p>
          <a:p>
            <a:pPr lvl="1"/>
            <a:r>
              <a:rPr lang="en-US" dirty="0"/>
              <a:t>Each Back Button device plays a notification signal through the earpiece followed by the message</a:t>
            </a:r>
          </a:p>
          <a:p>
            <a:pPr lvl="1"/>
            <a:endParaRPr lang="en-US" dirty="0"/>
          </a:p>
        </p:txBody>
      </p:sp>
      <p:sp>
        <p:nvSpPr>
          <p:cNvPr id="4" name="Content Placeholder 2">
            <a:extLst>
              <a:ext uri="{FF2B5EF4-FFF2-40B4-BE49-F238E27FC236}">
                <a16:creationId xmlns:a16="http://schemas.microsoft.com/office/drawing/2014/main" id="{833C58A9-BBF0-844B-8D08-9DEF28C1A1BF}"/>
              </a:ext>
            </a:extLst>
          </p:cNvPr>
          <p:cNvSpPr txBox="1">
            <a:spLocks/>
          </p:cNvSpPr>
          <p:nvPr/>
        </p:nvSpPr>
        <p:spPr>
          <a:xfrm>
            <a:off x="1981200" y="1614756"/>
            <a:ext cx="9372600" cy="42327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buNone/>
            </a:pPr>
            <a:r>
              <a:rPr lang="en-US" dirty="0">
                <a:solidFill>
                  <a:schemeClr val="accent1">
                    <a:lumMod val="50000"/>
                  </a:schemeClr>
                </a:solidFill>
              </a:rPr>
              <a:t>Notification feature is used to evacuate jobsite in poor weather conditions</a:t>
            </a:r>
          </a:p>
        </p:txBody>
      </p:sp>
    </p:spTree>
    <p:extLst>
      <p:ext uri="{BB962C8B-B14F-4D97-AF65-F5344CB8AC3E}">
        <p14:creationId xmlns:p14="http://schemas.microsoft.com/office/powerpoint/2010/main" val="12260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Wireframe Building 16x9</Template>
  <TotalTime>2699</TotalTime>
  <Words>4855</Words>
  <Application>Microsoft Macintosh PowerPoint</Application>
  <PresentationFormat>Widescreen</PresentationFormat>
  <Paragraphs>391</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Wireframe Building 16x9</vt:lpstr>
      <vt:lpstr>Back Button</vt:lpstr>
      <vt:lpstr>The Problem and opportunity</vt:lpstr>
      <vt:lpstr>Back button’s Purpose</vt:lpstr>
      <vt:lpstr>Benefits and Advantages</vt:lpstr>
      <vt:lpstr>Scenario one</vt:lpstr>
      <vt:lpstr>Scenario one Interaction Flow</vt:lpstr>
      <vt:lpstr>Scenario two</vt:lpstr>
      <vt:lpstr>PowerPoint Presentation</vt:lpstr>
      <vt:lpstr>Scenario THREE</vt:lpstr>
      <vt:lpstr>Scenario three interaction flow</vt:lpstr>
      <vt:lpstr>Scenario four</vt:lpstr>
      <vt:lpstr>Scenario FOUR interaction flow</vt:lpstr>
      <vt:lpstr>Back button system requirements</vt:lpstr>
      <vt:lpstr>PRIMARY UI Design GOALS</vt:lpstr>
      <vt:lpstr>Industrial design</vt:lpstr>
      <vt:lpstr>Industrial design</vt:lpstr>
      <vt:lpstr>Industrial design</vt:lpstr>
      <vt:lpstr>Industrial design</vt:lpstr>
      <vt:lpstr>Foreman Mobile application</vt:lpstr>
      <vt:lpstr>Back button admin web app</vt:lpstr>
      <vt:lpstr>TECHNICAL ARCHITECTURE Overview</vt:lpstr>
      <vt:lpstr>CLOUD ARCHITECTURE</vt:lpstr>
      <vt:lpstr>Web RTC &amp; Messaging</vt:lpstr>
      <vt:lpstr>REST API &amp; WEB APP</vt:lpstr>
      <vt:lpstr>Going to market</vt:lpstr>
      <vt:lpstr>Going to market</vt:lpstr>
      <vt:lpstr>Going to market</vt:lpstr>
      <vt:lpstr>References and Image Sources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 Button</dc:title>
  <dc:creator>Microsoft Office User</dc:creator>
  <cp:lastModifiedBy>Microsoft Office User</cp:lastModifiedBy>
  <cp:revision>116</cp:revision>
  <cp:lastPrinted>2018-07-16T02:25:53Z</cp:lastPrinted>
  <dcterms:created xsi:type="dcterms:W3CDTF">2018-07-13T01:18:47Z</dcterms:created>
  <dcterms:modified xsi:type="dcterms:W3CDTF">2018-07-16T02:29:40Z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